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Lst>
  <p:notesMasterIdLst>
    <p:notesMasterId r:id="rId43"/>
  </p:notesMasterIdLst>
  <p:sldIdLst>
    <p:sldId id="257" r:id="rId4"/>
    <p:sldId id="258" r:id="rId5"/>
    <p:sldId id="259" r:id="rId6"/>
    <p:sldId id="260"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5" r:id="rId38"/>
    <p:sldId id="296" r:id="rId39"/>
    <p:sldId id="297" r:id="rId40"/>
    <p:sldId id="298" r:id="rId41"/>
    <p:sldId id="299" r:id="rId42"/>
  </p:sldIdLst>
  <p:sldSz cx="9144000" cy="5143500" type="screen16x9"/>
  <p:notesSz cx="6858000" cy="9144000"/>
  <p:embeddedFontLst>
    <p:embeddedFont>
      <p:font typeface="Bebas Neue" panose="020B0606020202050201" pitchFamily="34" charset="0"/>
      <p:regular r:id="rId44"/>
    </p:embeddedFont>
    <p:embeddedFont>
      <p:font typeface="Fascinate" panose="020B0604020202020204" charset="0"/>
      <p:regular r:id="rId45"/>
    </p:embeddedFont>
    <p:embeddedFont>
      <p:font typeface="Impact" panose="020B0806030902050204" pitchFamily="34" charset="0"/>
      <p:regular r:id="rId46"/>
    </p:embeddedFont>
    <p:embeddedFont>
      <p:font typeface="Lobster" panose="00000500000000000000" pitchFamily="2" charset="0"/>
      <p:regular r:id="rId47"/>
    </p:embeddedFont>
    <p:embeddedFont>
      <p:font typeface="Playball" panose="020B0604020202020204" charset="0"/>
      <p:regular r:id="rId48"/>
    </p:embeddedFont>
    <p:embeddedFont>
      <p:font typeface="Roboto" panose="02000000000000000000" pitchFamily="2" charset="0"/>
      <p:regular r:id="rId49"/>
      <p:bold r:id="rId50"/>
      <p:italic r:id="rId51"/>
      <p:boldItalic r:id="rId52"/>
    </p:embeddedFont>
    <p:embeddedFont>
      <p:font typeface="Snowburst One" panose="020B0604020202020204" charset="0"/>
      <p:regular r:id="rId53"/>
    </p:embeddedFont>
    <p:embeddedFont>
      <p:font typeface="Verdana" panose="020B0604030504040204" pitchFamily="34"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40">
          <p15:clr>
            <a:srgbClr val="747775"/>
          </p15:clr>
        </p15:guide>
        <p15:guide id="2" pos="5440">
          <p15:clr>
            <a:srgbClr val="747775"/>
          </p15:clr>
        </p15:guide>
        <p15:guide id="3" orient="horz" pos="554">
          <p15:clr>
            <a:srgbClr val="747775"/>
          </p15:clr>
        </p15:guide>
        <p15:guide id="4" orient="horz" pos="2867">
          <p15:clr>
            <a:srgbClr val="747775"/>
          </p15:clr>
        </p15:guide>
        <p15:guide id="5" orient="horz" pos="78">
          <p15:clr>
            <a:srgbClr val="A4A3A4"/>
          </p15:clr>
        </p15:guide>
        <p15:guide id="6" orient="horz" pos="1620">
          <p15:clr>
            <a:srgbClr val="A4A3A4"/>
          </p15:clr>
        </p15:guide>
        <p15:guide id="7" orient="horz" pos="917">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5" roundtripDataSignature="AMtx7mg1aqsk69CG9yiqnWkdWakdu2Tp5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93" autoAdjust="0"/>
    <p:restoredTop sz="94660"/>
  </p:normalViewPr>
  <p:slideViewPr>
    <p:cSldViewPr snapToGrid="0">
      <p:cViewPr varScale="1">
        <p:scale>
          <a:sx n="75" d="100"/>
          <a:sy n="75" d="100"/>
        </p:scale>
        <p:origin x="53" y="778"/>
      </p:cViewPr>
      <p:guideLst>
        <p:guide pos="340"/>
        <p:guide pos="5440"/>
        <p:guide orient="horz" pos="554"/>
        <p:guide orient="horz" pos="2867"/>
        <p:guide orient="horz" pos="78"/>
        <p:guide orient="horz" pos="1620"/>
        <p:guide orient="horz" pos="9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2.fntdata"/><Relationship Id="rId53" Type="http://schemas.openxmlformats.org/officeDocument/2006/relationships/font" Target="fonts/font10.fntdata"/><Relationship Id="rId66" Type="http://schemas.openxmlformats.org/officeDocument/2006/relationships/presProps" Target="presProps.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8.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3.fntdata"/><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1.fntdata"/><Relationship Id="rId52" Type="http://schemas.openxmlformats.org/officeDocument/2006/relationships/font" Target="fonts/font9.fntdata"/><Relationship Id="rId65" Type="http://customschemas.google.com/relationships/presentationmetadata" Target="metadata"/><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44f0bf17d5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g344f0bf17d5_0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7" name="Google Shape;39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3" name="Google Shape;46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2" name="Google Shape;47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1" name="Google Shape;48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1" name="Google Shape;521;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0" name="Google Shape;54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9" name="Google Shape;54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1" name="Google Shape;56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0" name="Google Shape;570;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1" name="Google Shape;581;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4" name="Google Shape;594;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4" name="Google Shape;604;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4" name="Google Shape;614;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4" name="Google Shape;624;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9" name="Google Shape;639;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9" name="Google Shape;649;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9" name="Google Shape;659;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0" name="Google Shape;670;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0" name="Google Shape;680;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2" name="Google Shape;722;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4" name="Google Shape;734;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46" name="Google Shape;746;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6"/>
        <p:cNvGrpSpPr/>
        <p:nvPr/>
      </p:nvGrpSpPr>
      <p:grpSpPr>
        <a:xfrm>
          <a:off x="0" y="0"/>
          <a:ext cx="0" cy="0"/>
          <a:chOff x="0" y="0"/>
          <a:chExt cx="0" cy="0"/>
        </a:xfrm>
      </p:grpSpPr>
      <p:sp>
        <p:nvSpPr>
          <p:cNvPr id="757" name="Google Shape;757;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8" name="Google Shape;758;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8" name="Google Shape;768;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9" name="Google Shape;789;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5" name="Google Shape;875;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5" name="Google Shape;885;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344f0bf17d5_0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4" name="Google Shape;894;g344f0bf17d5_0_2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8" name="Google Shape;908;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7" name="Google Shape;32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g344f0bf17d5_0_156"/>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g344f0bf17d5_0_156"/>
          <p:cNvSpPr/>
          <p:nvPr/>
        </p:nvSpPr>
        <p:spPr>
          <a:xfrm flipH="1">
            <a:off x="8246400" y="4245875"/>
            <a:ext cx="897600" cy="897600"/>
          </a:xfrm>
          <a:prstGeom prst="round1Rect">
            <a:avLst>
              <a:gd name="adj" fmla="val 16667"/>
            </a:avLst>
          </a:prstGeom>
          <a:solidFill>
            <a:schemeClr val="lt1">
              <a:alpha val="6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g344f0bf17d5_0_156"/>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g344f0bf17d5_0_156"/>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g344f0bf17d5_0_15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
        <p:cNvGrpSpPr/>
        <p:nvPr/>
      </p:nvGrpSpPr>
      <p:grpSpPr>
        <a:xfrm>
          <a:off x="0" y="0"/>
          <a:ext cx="0" cy="0"/>
          <a:chOff x="0" y="0"/>
          <a:chExt cx="0" cy="0"/>
        </a:xfrm>
      </p:grpSpPr>
      <p:sp>
        <p:nvSpPr>
          <p:cNvPr id="55" name="Google Shape;55;g344f0bf17d5_0_201"/>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g344f0bf17d5_0_201"/>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g344f0bf17d5_0_201"/>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58" name="Google Shape;58;g344f0bf17d5_0_20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9"/>
        <p:cNvGrpSpPr/>
        <p:nvPr/>
      </p:nvGrpSpPr>
      <p:grpSpPr>
        <a:xfrm>
          <a:off x="0" y="0"/>
          <a:ext cx="0" cy="0"/>
          <a:chOff x="0" y="0"/>
          <a:chExt cx="0" cy="0"/>
        </a:xfrm>
      </p:grpSpPr>
      <p:sp>
        <p:nvSpPr>
          <p:cNvPr id="60" name="Google Shape;60;g344f0bf17d5_0_20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61" name="Google Shape;61;g344f0bf17d5_0_20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g344f0bf17d5_0_20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g344f0bf17d5_0_214"/>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g344f0bf17d5_0_214"/>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g344f0bf17d5_0_214"/>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1" name="Google Shape;71;g344f0bf17d5_0_214"/>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2" name="Google Shape;72;g344f0bf17d5_0_21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73"/>
        <p:cNvGrpSpPr/>
        <p:nvPr/>
      </p:nvGrpSpPr>
      <p:grpSpPr>
        <a:xfrm>
          <a:off x="0" y="0"/>
          <a:ext cx="0" cy="0"/>
          <a:chOff x="0" y="0"/>
          <a:chExt cx="0" cy="0"/>
        </a:xfrm>
      </p:grpSpPr>
      <p:sp>
        <p:nvSpPr>
          <p:cNvPr id="74" name="Google Shape;74;g344f0bf17d5_0_22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5"/>
        <p:cNvGrpSpPr/>
        <p:nvPr/>
      </p:nvGrpSpPr>
      <p:grpSpPr>
        <a:xfrm>
          <a:off x="0" y="0"/>
          <a:ext cx="0" cy="0"/>
          <a:chOff x="0" y="0"/>
          <a:chExt cx="0" cy="0"/>
        </a:xfrm>
      </p:grpSpPr>
      <p:sp>
        <p:nvSpPr>
          <p:cNvPr id="76" name="Google Shape;76;g344f0bf17d5_0_222"/>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7" name="Google Shape;77;g344f0bf17d5_0_22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8"/>
        <p:cNvGrpSpPr/>
        <p:nvPr/>
      </p:nvGrpSpPr>
      <p:grpSpPr>
        <a:xfrm>
          <a:off x="0" y="0"/>
          <a:ext cx="0" cy="0"/>
          <a:chOff x="0" y="0"/>
          <a:chExt cx="0" cy="0"/>
        </a:xfrm>
      </p:grpSpPr>
      <p:sp>
        <p:nvSpPr>
          <p:cNvPr id="79" name="Google Shape;79;g344f0bf17d5_0_225"/>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g344f0bf17d5_0_22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g344f0bf17d5_0_22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2" name="Google Shape;82;g344f0bf17d5_0_225"/>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3" name="Google Shape;83;g344f0bf17d5_0_22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4"/>
        <p:cNvGrpSpPr/>
        <p:nvPr/>
      </p:nvGrpSpPr>
      <p:grpSpPr>
        <a:xfrm>
          <a:off x="0" y="0"/>
          <a:ext cx="0" cy="0"/>
          <a:chOff x="0" y="0"/>
          <a:chExt cx="0" cy="0"/>
        </a:xfrm>
      </p:grpSpPr>
      <p:sp>
        <p:nvSpPr>
          <p:cNvPr id="85" name="Google Shape;85;g344f0bf17d5_0_23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g344f0bf17d5_0_23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g344f0bf17d5_0_23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8" name="Google Shape;88;g344f0bf17d5_0_231"/>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9" name="Google Shape;89;g344f0bf17d5_0_231"/>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90" name="Google Shape;90;g344f0bf17d5_0_23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1"/>
        <p:cNvGrpSpPr/>
        <p:nvPr/>
      </p:nvGrpSpPr>
      <p:grpSpPr>
        <a:xfrm>
          <a:off x="0" y="0"/>
          <a:ext cx="0" cy="0"/>
          <a:chOff x="0" y="0"/>
          <a:chExt cx="0" cy="0"/>
        </a:xfrm>
      </p:grpSpPr>
      <p:sp>
        <p:nvSpPr>
          <p:cNvPr id="92" name="Google Shape;92;g344f0bf17d5_0_238"/>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g344f0bf17d5_0_23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g344f0bf17d5_0_238"/>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95" name="Google Shape;95;g344f0bf17d5_0_2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6"/>
        <p:cNvGrpSpPr/>
        <p:nvPr/>
      </p:nvGrpSpPr>
      <p:grpSpPr>
        <a:xfrm>
          <a:off x="0" y="0"/>
          <a:ext cx="0" cy="0"/>
          <a:chOff x="0" y="0"/>
          <a:chExt cx="0" cy="0"/>
        </a:xfrm>
      </p:grpSpPr>
      <p:sp>
        <p:nvSpPr>
          <p:cNvPr id="97" name="Google Shape;97;g344f0bf17d5_0_243"/>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g344f0bf17d5_0_243"/>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g344f0bf17d5_0_243"/>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0" name="Google Shape;100;g344f0bf17d5_0_243"/>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01" name="Google Shape;101;g344f0bf17d5_0_2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2"/>
        <p:cNvGrpSpPr/>
        <p:nvPr/>
      </p:nvGrpSpPr>
      <p:grpSpPr>
        <a:xfrm>
          <a:off x="0" y="0"/>
          <a:ext cx="0" cy="0"/>
          <a:chOff x="0" y="0"/>
          <a:chExt cx="0" cy="0"/>
        </a:xfrm>
      </p:grpSpPr>
      <p:sp>
        <p:nvSpPr>
          <p:cNvPr id="103" name="Google Shape;103;g344f0bf17d5_0_249"/>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4" name="Google Shape;104;g344f0bf17d5_0_2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g344f0bf17d5_0_16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5"/>
        <p:cNvGrpSpPr/>
        <p:nvPr/>
      </p:nvGrpSpPr>
      <p:grpSpPr>
        <a:xfrm>
          <a:off x="0" y="0"/>
          <a:ext cx="0" cy="0"/>
          <a:chOff x="0" y="0"/>
          <a:chExt cx="0" cy="0"/>
        </a:xfrm>
      </p:grpSpPr>
      <p:sp>
        <p:nvSpPr>
          <p:cNvPr id="106" name="Google Shape;106;g344f0bf17d5_0_252"/>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g344f0bf17d5_0_252"/>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g344f0bf17d5_0_25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9" name="Google Shape;109;g344f0bf17d5_0_252"/>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0" name="Google Shape;110;g344f0bf17d5_0_252"/>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11" name="Google Shape;111;g344f0bf17d5_0_2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2"/>
        <p:cNvGrpSpPr/>
        <p:nvPr/>
      </p:nvGrpSpPr>
      <p:grpSpPr>
        <a:xfrm>
          <a:off x="0" y="0"/>
          <a:ext cx="0" cy="0"/>
          <a:chOff x="0" y="0"/>
          <a:chExt cx="0" cy="0"/>
        </a:xfrm>
      </p:grpSpPr>
      <p:sp>
        <p:nvSpPr>
          <p:cNvPr id="113" name="Google Shape;113;g344f0bf17d5_0_259"/>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g344f0bf17d5_0_259"/>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g344f0bf17d5_0_259"/>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16" name="Google Shape;116;g344f0bf17d5_0_25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117"/>
        <p:cNvGrpSpPr/>
        <p:nvPr/>
      </p:nvGrpSpPr>
      <p:grpSpPr>
        <a:xfrm>
          <a:off x="0" y="0"/>
          <a:ext cx="0" cy="0"/>
          <a:chOff x="0" y="0"/>
          <a:chExt cx="0" cy="0"/>
        </a:xfrm>
      </p:grpSpPr>
      <p:sp>
        <p:nvSpPr>
          <p:cNvPr id="118" name="Google Shape;118;g344f0bf17d5_0_264"/>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9" name="Google Shape;119;g344f0bf17d5_0_264"/>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20" name="Google Shape;120;g344f0bf17d5_0_2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5"/>
        <p:cNvGrpSpPr/>
        <p:nvPr/>
      </p:nvGrpSpPr>
      <p:grpSpPr>
        <a:xfrm>
          <a:off x="0" y="0"/>
          <a:ext cx="0" cy="0"/>
          <a:chOff x="0" y="0"/>
          <a:chExt cx="0" cy="0"/>
        </a:xfrm>
      </p:grpSpPr>
      <p:sp>
        <p:nvSpPr>
          <p:cNvPr id="126" name="Google Shape;126;p46"/>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46"/>
          <p:cNvSpPr/>
          <p:nvPr/>
        </p:nvSpPr>
        <p:spPr>
          <a:xfrm flipH="1">
            <a:off x="8246400" y="4245875"/>
            <a:ext cx="897600" cy="897600"/>
          </a:xfrm>
          <a:prstGeom prst="round1Rect">
            <a:avLst>
              <a:gd name="adj" fmla="val 16667"/>
            </a:avLst>
          </a:prstGeom>
          <a:solidFill>
            <a:schemeClr val="lt1">
              <a:alpha val="6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46"/>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9" name="Google Shape;129;p46"/>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0" name="Google Shape;130;p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31"/>
        <p:cNvGrpSpPr/>
        <p:nvPr/>
      </p:nvGrpSpPr>
      <p:grpSpPr>
        <a:xfrm>
          <a:off x="0" y="0"/>
          <a:ext cx="0" cy="0"/>
          <a:chOff x="0" y="0"/>
          <a:chExt cx="0" cy="0"/>
        </a:xfrm>
      </p:grpSpPr>
      <p:sp>
        <p:nvSpPr>
          <p:cNvPr id="132" name="Google Shape;132;p4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3"/>
        <p:cNvGrpSpPr/>
        <p:nvPr/>
      </p:nvGrpSpPr>
      <p:grpSpPr>
        <a:xfrm>
          <a:off x="0" y="0"/>
          <a:ext cx="0" cy="0"/>
          <a:chOff x="0" y="0"/>
          <a:chExt cx="0" cy="0"/>
        </a:xfrm>
      </p:grpSpPr>
      <p:sp>
        <p:nvSpPr>
          <p:cNvPr id="134" name="Google Shape;134;p50"/>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35" name="Google Shape;135;p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6"/>
        <p:cNvGrpSpPr/>
        <p:nvPr/>
      </p:nvGrpSpPr>
      <p:grpSpPr>
        <a:xfrm>
          <a:off x="0" y="0"/>
          <a:ext cx="0" cy="0"/>
          <a:chOff x="0" y="0"/>
          <a:chExt cx="0" cy="0"/>
        </a:xfrm>
      </p:grpSpPr>
      <p:sp>
        <p:nvSpPr>
          <p:cNvPr id="137" name="Google Shape;137;p5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5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5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0" name="Google Shape;140;p5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41" name="Google Shape;141;p5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2"/>
        <p:cNvGrpSpPr/>
        <p:nvPr/>
      </p:nvGrpSpPr>
      <p:grpSpPr>
        <a:xfrm>
          <a:off x="0" y="0"/>
          <a:ext cx="0" cy="0"/>
          <a:chOff x="0" y="0"/>
          <a:chExt cx="0" cy="0"/>
        </a:xfrm>
      </p:grpSpPr>
      <p:sp>
        <p:nvSpPr>
          <p:cNvPr id="143" name="Google Shape;143;p52"/>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5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5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6" name="Google Shape;146;p52"/>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7" name="Google Shape;147;p52"/>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8" name="Google Shape;148;p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9"/>
        <p:cNvGrpSpPr/>
        <p:nvPr/>
      </p:nvGrpSpPr>
      <p:grpSpPr>
        <a:xfrm>
          <a:off x="0" y="0"/>
          <a:ext cx="0" cy="0"/>
          <a:chOff x="0" y="0"/>
          <a:chExt cx="0" cy="0"/>
        </a:xfrm>
      </p:grpSpPr>
      <p:sp>
        <p:nvSpPr>
          <p:cNvPr id="150" name="Google Shape;150;p53"/>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5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5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53" name="Google Shape;153;p5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54"/>
        <p:cNvGrpSpPr/>
        <p:nvPr/>
      </p:nvGrpSpPr>
      <p:grpSpPr>
        <a:xfrm>
          <a:off x="0" y="0"/>
          <a:ext cx="0" cy="0"/>
          <a:chOff x="0" y="0"/>
          <a:chExt cx="0" cy="0"/>
        </a:xfrm>
      </p:grpSpPr>
      <p:sp>
        <p:nvSpPr>
          <p:cNvPr id="155" name="Google Shape;155;p54"/>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5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54"/>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8" name="Google Shape;158;p54"/>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9" name="Google Shape;159;p5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g344f0bf17d5_0_164"/>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g344f0bf17d5_0_1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60"/>
        <p:cNvGrpSpPr/>
        <p:nvPr/>
      </p:nvGrpSpPr>
      <p:grpSpPr>
        <a:xfrm>
          <a:off x="0" y="0"/>
          <a:ext cx="0" cy="0"/>
          <a:chOff x="0" y="0"/>
          <a:chExt cx="0" cy="0"/>
        </a:xfrm>
      </p:grpSpPr>
      <p:sp>
        <p:nvSpPr>
          <p:cNvPr id="161" name="Google Shape;161;p55"/>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62" name="Google Shape;162;p5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3"/>
        <p:cNvGrpSpPr/>
        <p:nvPr/>
      </p:nvGrpSpPr>
      <p:grpSpPr>
        <a:xfrm>
          <a:off x="0" y="0"/>
          <a:ext cx="0" cy="0"/>
          <a:chOff x="0" y="0"/>
          <a:chExt cx="0" cy="0"/>
        </a:xfrm>
      </p:grpSpPr>
      <p:sp>
        <p:nvSpPr>
          <p:cNvPr id="164" name="Google Shape;164;p56"/>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5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5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67" name="Google Shape;167;p56"/>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8" name="Google Shape;168;p5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9" name="Google Shape;169;p5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70"/>
        <p:cNvGrpSpPr/>
        <p:nvPr/>
      </p:nvGrpSpPr>
      <p:grpSpPr>
        <a:xfrm>
          <a:off x="0" y="0"/>
          <a:ext cx="0" cy="0"/>
          <a:chOff x="0" y="0"/>
          <a:chExt cx="0" cy="0"/>
        </a:xfrm>
      </p:grpSpPr>
      <p:sp>
        <p:nvSpPr>
          <p:cNvPr id="171" name="Google Shape;171;p57"/>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57"/>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57"/>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74" name="Google Shape;174;p5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175"/>
        <p:cNvGrpSpPr/>
        <p:nvPr/>
      </p:nvGrpSpPr>
      <p:grpSpPr>
        <a:xfrm>
          <a:off x="0" y="0"/>
          <a:ext cx="0" cy="0"/>
          <a:chOff x="0" y="0"/>
          <a:chExt cx="0" cy="0"/>
        </a:xfrm>
      </p:grpSpPr>
      <p:sp>
        <p:nvSpPr>
          <p:cNvPr id="176" name="Google Shape;176;p58"/>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77" name="Google Shape;177;p58"/>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8" name="Google Shape;178;p5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g344f0bf17d5_0_16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g344f0bf17d5_0_16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g344f0bf17d5_0_16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g344f0bf17d5_0_16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g344f0bf17d5_0_16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g344f0bf17d5_0_17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g344f0bf17d5_0_17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g344f0bf17d5_0_17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g344f0bf17d5_0_17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g344f0bf17d5_0_17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g344f0bf17d5_0_17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g344f0bf17d5_0_18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g344f0bf17d5_0_18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g344f0bf17d5_0_18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g344f0bf17d5_0_1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8"/>
        <p:cNvGrpSpPr/>
        <p:nvPr/>
      </p:nvGrpSpPr>
      <p:grpSpPr>
        <a:xfrm>
          <a:off x="0" y="0"/>
          <a:ext cx="0" cy="0"/>
          <a:chOff x="0" y="0"/>
          <a:chExt cx="0" cy="0"/>
        </a:xfrm>
      </p:grpSpPr>
      <p:sp>
        <p:nvSpPr>
          <p:cNvPr id="39" name="Google Shape;39;g344f0bf17d5_0_185"/>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g344f0bf17d5_0_18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g344f0bf17d5_0_185"/>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g344f0bf17d5_0_185"/>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g344f0bf17d5_0_18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4"/>
        <p:cNvGrpSpPr/>
        <p:nvPr/>
      </p:nvGrpSpPr>
      <p:grpSpPr>
        <a:xfrm>
          <a:off x="0" y="0"/>
          <a:ext cx="0" cy="0"/>
          <a:chOff x="0" y="0"/>
          <a:chExt cx="0" cy="0"/>
        </a:xfrm>
      </p:grpSpPr>
      <p:sp>
        <p:nvSpPr>
          <p:cNvPr id="45" name="Google Shape;45;g344f0bf17d5_0_191"/>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g344f0bf17d5_0_19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7"/>
        <p:cNvGrpSpPr/>
        <p:nvPr/>
      </p:nvGrpSpPr>
      <p:grpSpPr>
        <a:xfrm>
          <a:off x="0" y="0"/>
          <a:ext cx="0" cy="0"/>
          <a:chOff x="0" y="0"/>
          <a:chExt cx="0" cy="0"/>
        </a:xfrm>
      </p:grpSpPr>
      <p:sp>
        <p:nvSpPr>
          <p:cNvPr id="48" name="Google Shape;48;g344f0bf17d5_0_19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g344f0bf17d5_0_19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g344f0bf17d5_0_19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g344f0bf17d5_0_19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g344f0bf17d5_0_19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g344f0bf17d5_0_19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g344f0bf17d5_0_15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g344f0bf17d5_0_15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g344f0bf17d5_0_1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63"/>
        <p:cNvGrpSpPr/>
        <p:nvPr/>
      </p:nvGrpSpPr>
      <p:grpSpPr>
        <a:xfrm>
          <a:off x="0" y="0"/>
          <a:ext cx="0" cy="0"/>
          <a:chOff x="0" y="0"/>
          <a:chExt cx="0" cy="0"/>
        </a:xfrm>
      </p:grpSpPr>
      <p:sp>
        <p:nvSpPr>
          <p:cNvPr id="64" name="Google Shape;64;g344f0bf17d5_0_21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g344f0bf17d5_0_21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g344f0bf17d5_0_21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121"/>
        <p:cNvGrpSpPr/>
        <p:nvPr/>
      </p:nvGrpSpPr>
      <p:grpSpPr>
        <a:xfrm>
          <a:off x="0" y="0"/>
          <a:ext cx="0" cy="0"/>
          <a:chOff x="0" y="0"/>
          <a:chExt cx="0" cy="0"/>
        </a:xfrm>
      </p:grpSpPr>
      <p:sp>
        <p:nvSpPr>
          <p:cNvPr id="122" name="Google Shape;122;p4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23" name="Google Shape;123;p45"/>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24" name="Google Shape;124;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lara@umh.es"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IXR4ro9Q9zU" TargetMode="External"/><Relationship Id="rId2" Type="http://schemas.openxmlformats.org/officeDocument/2006/relationships/notesSlide" Target="../notesSlides/notesSlide17.xml"/><Relationship Id="rId1" Type="http://schemas.openxmlformats.org/officeDocument/2006/relationships/slideLayout" Target="../slideLayouts/slideLayout24.xml"/><Relationship Id="rId5" Type="http://schemas.openxmlformats.org/officeDocument/2006/relationships/image" Target="../media/image18.jp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hyperlink" Target="https://www.datawrapper.de/" TargetMode="External"/><Relationship Id="rId2" Type="http://schemas.openxmlformats.org/officeDocument/2006/relationships/notesSlide" Target="../notesSlides/notesSlide27.xml"/><Relationship Id="rId1" Type="http://schemas.openxmlformats.org/officeDocument/2006/relationships/slideLayout" Target="../slideLayouts/slideLayout2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hyperlink" Target="https://infogr.am/"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flickr.com/groups/flicrkrenespaol/" TargetMode="External"/><Relationship Id="rId2" Type="http://schemas.openxmlformats.org/officeDocument/2006/relationships/notesSlide" Target="../notesSlides/notesSlide28.xml"/><Relationship Id="rId1" Type="http://schemas.openxmlformats.org/officeDocument/2006/relationships/slideLayout" Target="../slideLayouts/slideLayout24.xml"/><Relationship Id="rId5" Type="http://schemas.openxmlformats.org/officeDocument/2006/relationships/image" Target="../media/image30.png"/><Relationship Id="rId4" Type="http://schemas.openxmlformats.org/officeDocument/2006/relationships/hyperlink" Target="https://pixabay.com/es/"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hyperlink" Target="https://paceandlaunchpad.sthelens.gov.uk/sections/launchpad-tuition-service/parentchild-support/national-online-safety/" TargetMode="Externa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hyperlink" Target="https://www.scribd.com/user/572145760/Jesus-Antonio-Francisco-Ramirez" TargetMode="External"/><Relationship Id="rId2" Type="http://schemas.openxmlformats.org/officeDocument/2006/relationships/notesSlide" Target="../notesSlides/notesSlide31.xml"/><Relationship Id="rId1" Type="http://schemas.openxmlformats.org/officeDocument/2006/relationships/slideLayout" Target="../slideLayouts/slideLayout24.xml"/><Relationship Id="rId5" Type="http://schemas.openxmlformats.org/officeDocument/2006/relationships/image" Target="../media/image34.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4.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4.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hyperlink" Target="https://www.oafifoundation.com/evento/iv-congreso-articulando-el-deporte/" TargetMode="External"/><Relationship Id="rId5" Type="http://schemas.openxmlformats.org/officeDocument/2006/relationships/hyperlink" Target="https://www.behance.net/" TargetMode="Externa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hyperlink" Target="https://www.fecyt.es/es/publicacion/percepcion-social-de-la-ciencia-y-la-tecnologia-en-espana-2022" TargetMode="External"/><Relationship Id="rId2" Type="http://schemas.openxmlformats.org/officeDocument/2006/relationships/notesSlide" Target="../notesSlides/notesSlide37.xml"/><Relationship Id="rId1" Type="http://schemas.openxmlformats.org/officeDocument/2006/relationships/slideLayout" Target="../slideLayouts/slideLayout24.xml"/><Relationship Id="rId5" Type="http://schemas.openxmlformats.org/officeDocument/2006/relationships/hyperlink" Target="https://editorial.umh.es/2021/03/05/ciencia-y-periodismo-una-es-de-marte-y-otra-es-de-venus/" TargetMode="External"/><Relationship Id="rId4" Type="http://schemas.openxmlformats.org/officeDocument/2006/relationships/hyperlink" Target="https://www.acta.es/medios/articulos/comunicacion_e_informacion/040099.pdf" TargetMode="External"/></Relationships>
</file>

<file path=ppt/slides/_rels/slide3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9.xml"/><Relationship Id="rId1" Type="http://schemas.openxmlformats.org/officeDocument/2006/relationships/slideLayout" Target="../slideLayouts/slideLayout23.xml"/><Relationship Id="rId6" Type="http://schemas.openxmlformats.org/officeDocument/2006/relationships/hyperlink" Target="mailto:a.lara@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9"/>
        <p:cNvGrpSpPr/>
        <p:nvPr/>
      </p:nvGrpSpPr>
      <p:grpSpPr>
        <a:xfrm>
          <a:off x="0" y="0"/>
          <a:ext cx="0" cy="0"/>
          <a:chOff x="0" y="0"/>
          <a:chExt cx="0" cy="0"/>
        </a:xfrm>
      </p:grpSpPr>
      <p:sp>
        <p:nvSpPr>
          <p:cNvPr id="190" name="Google Shape;190;g344f0bf17d5_0_140"/>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91" name="Google Shape;191;g344f0bf17d5_0_140"/>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ES" sz="4000" b="0" i="0" u="none" strike="noStrike" cap="none">
                <a:solidFill>
                  <a:schemeClr val="dk2"/>
                </a:solidFill>
                <a:latin typeface="Arial"/>
                <a:ea typeface="Arial"/>
                <a:cs typeface="Arial"/>
                <a:sym typeface="Arial"/>
              </a:rPr>
              <a:t>Saving my territory</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Scientific Communication Workshop</a:t>
            </a:r>
            <a:endParaRPr sz="3000" b="0" i="0" u="none" strike="noStrike" cap="none">
              <a:solidFill>
                <a:srgbClr val="C00000"/>
              </a:solidFill>
              <a:latin typeface="Bebas Neue"/>
              <a:ea typeface="Bebas Neue"/>
              <a:cs typeface="Bebas Neue"/>
              <a:sym typeface="Bebas Neue"/>
            </a:endParaRPr>
          </a:p>
        </p:txBody>
      </p:sp>
      <p:sp>
        <p:nvSpPr>
          <p:cNvPr id="192" name="Google Shape;192;g344f0bf17d5_0_140"/>
          <p:cNvSpPr txBox="1"/>
          <p:nvPr/>
        </p:nvSpPr>
        <p:spPr>
          <a:xfrm>
            <a:off x="539750" y="2454616"/>
            <a:ext cx="8096400" cy="554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Alicia de Lara González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a.lara@umh.es</a:t>
            </a:r>
            <a:r>
              <a:rPr lang="es-ES" sz="1200" b="0" i="0" u="none" strike="noStrike" cap="none">
                <a:solidFill>
                  <a:schemeClr val="dk2"/>
                </a:solidFill>
                <a:latin typeface="Arial"/>
                <a:ea typeface="Arial"/>
                <a:cs typeface="Arial"/>
                <a:sym typeface="Arial"/>
              </a:rPr>
              <a:t> </a:t>
            </a:r>
            <a:endParaRPr sz="1200" b="1" i="0" u="none" strike="noStrike" cap="none">
              <a:solidFill>
                <a:schemeClr val="dk2"/>
              </a:solidFill>
              <a:latin typeface="Arial"/>
              <a:ea typeface="Arial"/>
              <a:cs typeface="Arial"/>
              <a:sym typeface="Arial"/>
            </a:endParaRPr>
          </a:p>
        </p:txBody>
      </p:sp>
      <p:grpSp>
        <p:nvGrpSpPr>
          <p:cNvPr id="193" name="Google Shape;193;g344f0bf17d5_0_140"/>
          <p:cNvGrpSpPr/>
          <p:nvPr/>
        </p:nvGrpSpPr>
        <p:grpSpPr>
          <a:xfrm>
            <a:off x="1560797" y="4169916"/>
            <a:ext cx="6335656" cy="594167"/>
            <a:chOff x="1280599" y="4169916"/>
            <a:chExt cx="6335656" cy="594167"/>
          </a:xfrm>
        </p:grpSpPr>
        <p:grpSp>
          <p:nvGrpSpPr>
            <p:cNvPr id="194" name="Google Shape;194;g344f0bf17d5_0_140"/>
            <p:cNvGrpSpPr/>
            <p:nvPr/>
          </p:nvGrpSpPr>
          <p:grpSpPr>
            <a:xfrm>
              <a:off x="6337375" y="4169916"/>
              <a:ext cx="1278880" cy="594167"/>
              <a:chOff x="-2844824" y="2492896"/>
              <a:chExt cx="3200400" cy="1486904"/>
            </a:xfrm>
          </p:grpSpPr>
          <p:pic>
            <p:nvPicPr>
              <p:cNvPr id="195" name="Google Shape;195;g344f0bf17d5_0_140" descr="PRIMERA-ARTICULACION-COLOR-CMYK_ok.jpg"/>
              <p:cNvPicPr preferRelativeResize="0"/>
              <p:nvPr/>
            </p:nvPicPr>
            <p:blipFill rotWithShape="1">
              <a:blip r:embed="rId4">
                <a:alphaModFix/>
              </a:blip>
              <a:srcRect/>
              <a:stretch/>
            </p:blipFill>
            <p:spPr>
              <a:xfrm>
                <a:off x="-2772816" y="2492896"/>
                <a:ext cx="3024338" cy="1240278"/>
              </a:xfrm>
              <a:prstGeom prst="rect">
                <a:avLst/>
              </a:prstGeom>
              <a:noFill/>
              <a:ln>
                <a:noFill/>
              </a:ln>
            </p:spPr>
          </p:pic>
          <p:sp>
            <p:nvSpPr>
              <p:cNvPr id="196" name="Google Shape;196;g344f0bf17d5_0_140"/>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97" name="Google Shape;197;g344f0bf17d5_0_140" descr="iilp"/>
            <p:cNvPicPr preferRelativeResize="0"/>
            <p:nvPr/>
          </p:nvPicPr>
          <p:blipFill rotWithShape="1">
            <a:blip r:embed="rId5">
              <a:alphaModFix/>
            </a:blip>
            <a:srcRect/>
            <a:stretch/>
          </p:blipFill>
          <p:spPr>
            <a:xfrm>
              <a:off x="3856233" y="4277736"/>
              <a:ext cx="2148257" cy="378526"/>
            </a:xfrm>
            <a:prstGeom prst="rect">
              <a:avLst/>
            </a:prstGeom>
            <a:noFill/>
            <a:ln>
              <a:noFill/>
            </a:ln>
          </p:spPr>
        </p:pic>
        <p:pic>
          <p:nvPicPr>
            <p:cNvPr id="198" name="Google Shape;198;g344f0bf17d5_0_140"/>
            <p:cNvPicPr preferRelativeResize="0"/>
            <p:nvPr/>
          </p:nvPicPr>
          <p:blipFill rotWithShape="1">
            <a:blip r:embed="rId6">
              <a:alphaModFix/>
            </a:blip>
            <a:srcRect/>
            <a:stretch/>
          </p:blipFill>
          <p:spPr>
            <a:xfrm>
              <a:off x="1280599" y="4273412"/>
              <a:ext cx="2242750" cy="3871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00" name="Google Shape;400;p13"/>
          <p:cNvPicPr preferRelativeResize="0"/>
          <p:nvPr/>
        </p:nvPicPr>
        <p:blipFill rotWithShape="1">
          <a:blip r:embed="rId3">
            <a:alphaModFix/>
          </a:blip>
          <a:srcRect/>
          <a:stretch/>
        </p:blipFill>
        <p:spPr>
          <a:xfrm>
            <a:off x="2211460" y="1455738"/>
            <a:ext cx="1742400" cy="2628360"/>
          </a:xfrm>
          <a:prstGeom prst="rect">
            <a:avLst/>
          </a:prstGeom>
          <a:noFill/>
          <a:ln>
            <a:noFill/>
          </a:ln>
        </p:spPr>
      </p:pic>
      <p:sp>
        <p:nvSpPr>
          <p:cNvPr id="401" name="Google Shape;401;p13"/>
          <p:cNvSpPr/>
          <p:nvPr/>
        </p:nvSpPr>
        <p:spPr>
          <a:xfrm>
            <a:off x="1976999" y="4080487"/>
            <a:ext cx="2211300" cy="325800"/>
          </a:xfrm>
          <a:prstGeom prst="rect">
            <a:avLst/>
          </a:prstGeom>
          <a:noFill/>
          <a:ln>
            <a:noFill/>
          </a:ln>
        </p:spPr>
        <p:txBody>
          <a:bodyPr spcFirstLastPara="1" wrap="square" lIns="90000" tIns="91425" rIns="90000"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737373"/>
                </a:solidFill>
                <a:latin typeface="Roboto"/>
                <a:ea typeface="Roboto"/>
                <a:cs typeface="Roboto"/>
                <a:sym typeface="Roboto"/>
              </a:rPr>
              <a:t>Félix Rodríguez de la Fuente / naturalist and communicator</a:t>
            </a:r>
            <a:endParaRPr sz="1200" b="0" i="0" u="none" strike="noStrike" cap="none">
              <a:solidFill>
                <a:srgbClr val="000000"/>
              </a:solidFill>
              <a:latin typeface="Arial"/>
              <a:ea typeface="Arial"/>
              <a:cs typeface="Arial"/>
              <a:sym typeface="Arial"/>
            </a:endParaRPr>
          </a:p>
        </p:txBody>
      </p:sp>
      <p:pic>
        <p:nvPicPr>
          <p:cNvPr id="402" name="Google Shape;402;p13"/>
          <p:cNvPicPr preferRelativeResize="0"/>
          <p:nvPr/>
        </p:nvPicPr>
        <p:blipFill rotWithShape="1">
          <a:blip r:embed="rId4">
            <a:alphaModFix/>
          </a:blip>
          <a:srcRect/>
          <a:stretch/>
        </p:blipFill>
        <p:spPr>
          <a:xfrm>
            <a:off x="5031624" y="1459597"/>
            <a:ext cx="2013358" cy="2516976"/>
          </a:xfrm>
          <a:prstGeom prst="rect">
            <a:avLst/>
          </a:prstGeom>
          <a:noFill/>
          <a:ln>
            <a:noFill/>
          </a:ln>
        </p:spPr>
      </p:pic>
      <p:sp>
        <p:nvSpPr>
          <p:cNvPr id="403" name="Google Shape;403;p13"/>
          <p:cNvSpPr/>
          <p:nvPr/>
        </p:nvSpPr>
        <p:spPr>
          <a:xfrm>
            <a:off x="4928554" y="4066627"/>
            <a:ext cx="2090160" cy="353520"/>
          </a:xfrm>
          <a:prstGeom prst="rect">
            <a:avLst/>
          </a:prstGeom>
          <a:noFill/>
          <a:ln>
            <a:noFill/>
          </a:ln>
        </p:spPr>
        <p:txBody>
          <a:bodyPr spcFirstLastPara="1" wrap="square" lIns="90000" tIns="91425" rIns="90000"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737373"/>
                </a:solidFill>
                <a:latin typeface="Roboto"/>
                <a:ea typeface="Roboto"/>
                <a:cs typeface="Roboto"/>
                <a:sym typeface="Roboto"/>
              </a:rPr>
              <a:t>Pictoline / Mexican media channel</a:t>
            </a:r>
            <a:endParaRPr sz="1200" b="0" i="0" u="none" strike="noStrike" cap="none">
              <a:solidFill>
                <a:srgbClr val="000000"/>
              </a:solidFill>
              <a:latin typeface="Arial"/>
              <a:ea typeface="Arial"/>
              <a:cs typeface="Arial"/>
              <a:sym typeface="Arial"/>
            </a:endParaRPr>
          </a:p>
        </p:txBody>
      </p:sp>
      <p:sp>
        <p:nvSpPr>
          <p:cNvPr id="404" name="Google Shape;404;p1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405" name="Google Shape;405;p1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406" name="Google Shape;406;p1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15"/>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1" name="Google Shape;421;p15"/>
          <p:cNvSpPr/>
          <p:nvPr/>
        </p:nvSpPr>
        <p:spPr>
          <a:xfrm flipH="1">
            <a:off x="2907899" y="4263591"/>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22" name="Google Shape;422;p15"/>
          <p:cNvSpPr/>
          <p:nvPr/>
        </p:nvSpPr>
        <p:spPr>
          <a:xfrm rot="5176761" flipH="1">
            <a:off x="5833142" y="2406377"/>
            <a:ext cx="958252" cy="1622452"/>
          </a:xfrm>
          <a:prstGeom prst="wedgeEllipseCallout">
            <a:avLst>
              <a:gd name="adj1" fmla="val 57061"/>
              <a:gd name="adj2" fmla="val 9016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23" name="Google Shape;423;p15"/>
          <p:cNvSpPr/>
          <p:nvPr/>
        </p:nvSpPr>
        <p:spPr>
          <a:xfrm rot="-4894804">
            <a:off x="2201186" y="1880665"/>
            <a:ext cx="1101662" cy="1614167"/>
          </a:xfrm>
          <a:prstGeom prst="wedgeEllipseCallout">
            <a:avLst>
              <a:gd name="adj1" fmla="val 12304"/>
              <a:gd name="adj2" fmla="val 7094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24" name="Google Shape;424;p15"/>
          <p:cNvSpPr/>
          <p:nvPr/>
        </p:nvSpPr>
        <p:spPr>
          <a:xfrm rot="-5168739">
            <a:off x="5124768" y="1272275"/>
            <a:ext cx="945276" cy="1382606"/>
          </a:xfrm>
          <a:prstGeom prst="wedgeEllipseCallout">
            <a:avLst>
              <a:gd name="adj1" fmla="val -63981"/>
              <a:gd name="adj2" fmla="val -5194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25" name="Google Shape;425;p15"/>
          <p:cNvSpPr txBox="1"/>
          <p:nvPr/>
        </p:nvSpPr>
        <p:spPr>
          <a:xfrm>
            <a:off x="1914740" y="2305886"/>
            <a:ext cx="1648694" cy="70307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Do you know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who these people are?</a:t>
            </a:r>
            <a:endParaRPr sz="1400" b="0" i="0" u="none" strike="noStrike" cap="none">
              <a:solidFill>
                <a:srgbClr val="000000"/>
              </a:solidFill>
              <a:latin typeface="Arial"/>
              <a:ea typeface="Arial"/>
              <a:cs typeface="Arial"/>
              <a:sym typeface="Arial"/>
            </a:endParaRPr>
          </a:p>
        </p:txBody>
      </p:sp>
      <p:sp>
        <p:nvSpPr>
          <p:cNvPr id="426" name="Google Shape;426;p15"/>
          <p:cNvSpPr txBox="1"/>
          <p:nvPr/>
        </p:nvSpPr>
        <p:spPr>
          <a:xfrm>
            <a:off x="4853425" y="1620200"/>
            <a:ext cx="1525200" cy="6516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What subject do they communicate about?</a:t>
            </a:r>
            <a:endParaRPr sz="1400" b="0" i="0" u="none" strike="noStrike" cap="none">
              <a:solidFill>
                <a:srgbClr val="000000"/>
              </a:solidFill>
              <a:latin typeface="Arial"/>
              <a:ea typeface="Arial"/>
              <a:cs typeface="Arial"/>
              <a:sym typeface="Arial"/>
            </a:endParaRPr>
          </a:p>
        </p:txBody>
      </p:sp>
      <p:sp>
        <p:nvSpPr>
          <p:cNvPr id="427" name="Google Shape;427;p15"/>
          <p:cNvSpPr txBox="1"/>
          <p:nvPr/>
        </p:nvSpPr>
        <p:spPr>
          <a:xfrm>
            <a:off x="5644058" y="2880308"/>
            <a:ext cx="1434747" cy="67458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In which channels and with what formats?</a:t>
            </a:r>
            <a:endParaRPr sz="1400" b="0" i="0" u="none" strike="noStrike" cap="none">
              <a:solidFill>
                <a:srgbClr val="000000"/>
              </a:solidFill>
              <a:latin typeface="Arial"/>
              <a:ea typeface="Arial"/>
              <a:cs typeface="Arial"/>
              <a:sym typeface="Arial"/>
            </a:endParaRPr>
          </a:p>
        </p:txBody>
      </p:sp>
      <p:grpSp>
        <p:nvGrpSpPr>
          <p:cNvPr id="428" name="Google Shape;428;p15"/>
          <p:cNvGrpSpPr/>
          <p:nvPr/>
        </p:nvGrpSpPr>
        <p:grpSpPr>
          <a:xfrm>
            <a:off x="3864548" y="2141365"/>
            <a:ext cx="989820" cy="2371331"/>
            <a:chOff x="1615219" y="507815"/>
            <a:chExt cx="989820" cy="2371331"/>
          </a:xfrm>
        </p:grpSpPr>
        <p:sp>
          <p:nvSpPr>
            <p:cNvPr id="429" name="Google Shape;429;p15"/>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15"/>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15"/>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15"/>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15"/>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p15"/>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15"/>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p15"/>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15"/>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15"/>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15"/>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40" name="Google Shape;440;p15"/>
            <p:cNvGrpSpPr/>
            <p:nvPr/>
          </p:nvGrpSpPr>
          <p:grpSpPr>
            <a:xfrm>
              <a:off x="1996826" y="1743160"/>
              <a:ext cx="272719" cy="281410"/>
              <a:chOff x="1996826" y="1743160"/>
              <a:chExt cx="272719" cy="281410"/>
            </a:xfrm>
          </p:grpSpPr>
          <p:sp>
            <p:nvSpPr>
              <p:cNvPr id="441" name="Google Shape;441;p15"/>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15"/>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15"/>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15"/>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15"/>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15"/>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47" name="Google Shape;447;p15"/>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15"/>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15"/>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50" name="Google Shape;450;p15"/>
            <p:cNvGrpSpPr/>
            <p:nvPr/>
          </p:nvGrpSpPr>
          <p:grpSpPr>
            <a:xfrm>
              <a:off x="2229363" y="1383998"/>
              <a:ext cx="375676" cy="427149"/>
              <a:chOff x="2209552" y="1288662"/>
              <a:chExt cx="375676" cy="427149"/>
            </a:xfrm>
          </p:grpSpPr>
          <p:sp>
            <p:nvSpPr>
              <p:cNvPr id="451" name="Google Shape;451;p15"/>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15"/>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15"/>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4" name="Google Shape;454;p15"/>
            <p:cNvGrpSpPr/>
            <p:nvPr/>
          </p:nvGrpSpPr>
          <p:grpSpPr>
            <a:xfrm rot="553793" flipH="1">
              <a:off x="1647622" y="1403949"/>
              <a:ext cx="286350" cy="427149"/>
              <a:chOff x="2209552" y="1288662"/>
              <a:chExt cx="375676" cy="427149"/>
            </a:xfrm>
          </p:grpSpPr>
          <p:sp>
            <p:nvSpPr>
              <p:cNvPr id="455" name="Google Shape;455;p15"/>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15"/>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15"/>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458" name="Google Shape;458;p1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459" name="Google Shape;459;p1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460" name="Google Shape;460;p1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1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66" name="Google Shape;466;p16"/>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Communicators</a:t>
            </a:r>
            <a:endParaRPr/>
          </a:p>
          <a:p>
            <a:pPr marL="0" lvl="0" indent="0" algn="l" rtl="0">
              <a:lnSpc>
                <a:spcPct val="115000"/>
              </a:lnSpc>
              <a:spcBef>
                <a:spcPts val="0"/>
              </a:spcBef>
              <a:spcAft>
                <a:spcPts val="0"/>
              </a:spcAft>
              <a:buSzPts val="1800"/>
              <a:buNone/>
            </a:pPr>
            <a:endParaRPr sz="1400">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highlight>
                  <a:srgbClr val="CBBFC3"/>
                </a:highlight>
                <a:latin typeface="Arial"/>
                <a:ea typeface="Arial"/>
                <a:cs typeface="Arial"/>
                <a:sym typeface="Arial"/>
              </a:rPr>
              <a:t>Félix Rodríguez de la Fuente</a:t>
            </a:r>
            <a:r>
              <a:rPr lang="es-ES" sz="1400">
                <a:solidFill>
                  <a:schemeClr val="dk2"/>
                </a:solidFill>
                <a:latin typeface="Arial"/>
                <a:ea typeface="Arial"/>
                <a:cs typeface="Arial"/>
                <a:sym typeface="Arial"/>
              </a:rPr>
              <a:t>: a Spanish naturalist and</a:t>
            </a:r>
            <a:r>
              <a:rPr lang="es-ES" sz="1400">
                <a:solidFill>
                  <a:schemeClr val="dk2"/>
                </a:solidFill>
                <a:highlight>
                  <a:srgbClr val="C8BCC0"/>
                </a:highlight>
                <a:latin typeface="Arial"/>
                <a:ea typeface="Arial"/>
                <a:cs typeface="Arial"/>
                <a:sym typeface="Arial"/>
              </a:rPr>
              <a:t> environmental communicator,</a:t>
            </a:r>
            <a:r>
              <a:rPr lang="es-ES" sz="1400">
                <a:solidFill>
                  <a:schemeClr val="dk2"/>
                </a:solidFill>
                <a:latin typeface="Arial"/>
                <a:ea typeface="Arial"/>
                <a:cs typeface="Arial"/>
                <a:sym typeface="Arial"/>
              </a:rPr>
              <a:t> an advocate for and producer of documentaries for </a:t>
            </a:r>
            <a:r>
              <a:rPr lang="es-ES" sz="1400">
                <a:solidFill>
                  <a:schemeClr val="dk2"/>
                </a:solidFill>
                <a:highlight>
                  <a:srgbClr val="C8BCC0"/>
                </a:highlight>
                <a:latin typeface="Arial"/>
                <a:ea typeface="Arial"/>
                <a:cs typeface="Arial"/>
                <a:sym typeface="Arial"/>
              </a:rPr>
              <a:t>radio and television</a:t>
            </a:r>
            <a:r>
              <a:rPr lang="es-ES" sz="1400">
                <a:solidFill>
                  <a:schemeClr val="dk2"/>
                </a:solidFill>
                <a:latin typeface="Arial"/>
                <a:ea typeface="Arial"/>
                <a:cs typeface="Arial"/>
                <a:sym typeface="Arial"/>
              </a:rPr>
              <a:t>, including the series </a:t>
            </a:r>
            <a:r>
              <a:rPr lang="es-ES" sz="1400" i="1">
                <a:solidFill>
                  <a:schemeClr val="dk2"/>
                </a:solidFill>
                <a:latin typeface="Arial"/>
                <a:ea typeface="Arial"/>
                <a:cs typeface="Arial"/>
                <a:sym typeface="Arial"/>
              </a:rPr>
              <a:t>El hombre y la Tierra</a:t>
            </a:r>
            <a:r>
              <a:rPr lang="es-ES" sz="1400">
                <a:solidFill>
                  <a:schemeClr val="dk2"/>
                </a:solidFill>
                <a:latin typeface="Arial"/>
                <a:ea typeface="Arial"/>
                <a:cs typeface="Arial"/>
                <a:sym typeface="Arial"/>
              </a:rPr>
              <a:t> [</a:t>
            </a:r>
            <a:r>
              <a:rPr lang="es-ES" sz="1400" i="1">
                <a:solidFill>
                  <a:schemeClr val="dk2"/>
                </a:solidFill>
                <a:latin typeface="Arial"/>
                <a:ea typeface="Arial"/>
                <a:cs typeface="Arial"/>
                <a:sym typeface="Arial"/>
              </a:rPr>
              <a:t>Man and the Earth</a:t>
            </a:r>
            <a:r>
              <a:rPr lang="es-ES" sz="1400">
                <a:solidFill>
                  <a:schemeClr val="dk2"/>
                </a:solidFill>
                <a:latin typeface="Arial"/>
                <a:ea typeface="Arial"/>
                <a:cs typeface="Arial"/>
                <a:sym typeface="Arial"/>
              </a:rPr>
              <a:t>].</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highlight>
                  <a:srgbClr val="CBBFC3"/>
                </a:highlight>
                <a:latin typeface="Arial"/>
                <a:ea typeface="Arial"/>
                <a:cs typeface="Arial"/>
                <a:sym typeface="Arial"/>
              </a:rPr>
              <a:t>Alba Moreno</a:t>
            </a:r>
            <a:r>
              <a:rPr lang="es-ES" sz="1400">
                <a:solidFill>
                  <a:schemeClr val="dk2"/>
                </a:solidFill>
                <a:latin typeface="Arial"/>
                <a:ea typeface="Arial"/>
                <a:cs typeface="Arial"/>
                <a:sym typeface="Arial"/>
              </a:rPr>
              <a:t>: a student and </a:t>
            </a:r>
            <a:r>
              <a:rPr lang="es-ES" sz="1400">
                <a:solidFill>
                  <a:schemeClr val="dk2"/>
                </a:solidFill>
                <a:highlight>
                  <a:srgbClr val="C8BCC0"/>
                </a:highlight>
                <a:latin typeface="Arial"/>
                <a:ea typeface="Arial"/>
                <a:cs typeface="Arial"/>
                <a:sym typeface="Arial"/>
              </a:rPr>
              <a:t>physics</a:t>
            </a:r>
            <a:r>
              <a:rPr lang="es-ES" sz="1400">
                <a:solidFill>
                  <a:schemeClr val="dk2"/>
                </a:solidFill>
                <a:latin typeface="Arial"/>
                <a:ea typeface="Arial"/>
                <a:cs typeface="Arial"/>
                <a:sym typeface="Arial"/>
              </a:rPr>
              <a:t> enthusiast. For the past two years, she has been discussing physics on social media in order to raise public awareness of the subject. She posts videos on </a:t>
            </a:r>
            <a:r>
              <a:rPr lang="es-ES" sz="1400">
                <a:solidFill>
                  <a:schemeClr val="dk2"/>
                </a:solidFill>
                <a:highlight>
                  <a:srgbClr val="C8BCC0"/>
                </a:highlight>
                <a:latin typeface="Arial"/>
                <a:ea typeface="Arial"/>
                <a:cs typeface="Arial"/>
                <a:sym typeface="Arial"/>
              </a:rPr>
              <a:t>TikTok, Instagram and YouTube.</a:t>
            </a:r>
            <a:endParaRPr sz="1400">
              <a:solidFill>
                <a:schemeClr val="dk2"/>
              </a:solidFill>
              <a:highlight>
                <a:srgbClr val="C8BCC0"/>
              </a:highlight>
              <a:latin typeface="Arial"/>
              <a:ea typeface="Arial"/>
              <a:cs typeface="Arial"/>
              <a:sym typeface="Arial"/>
            </a:endParaRPr>
          </a:p>
        </p:txBody>
      </p:sp>
      <p:sp>
        <p:nvSpPr>
          <p:cNvPr id="467" name="Google Shape;467;p1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468" name="Google Shape;468;p1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469" name="Google Shape;469;p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1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75" name="Google Shape;475;p17"/>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Communicators</a:t>
            </a:r>
            <a:endParaRPr/>
          </a:p>
          <a:p>
            <a:pPr marL="0" lvl="0" indent="0" algn="l" rtl="0">
              <a:lnSpc>
                <a:spcPct val="115000"/>
              </a:lnSpc>
              <a:spcBef>
                <a:spcPts val="0"/>
              </a:spcBef>
              <a:spcAft>
                <a:spcPts val="0"/>
              </a:spcAft>
              <a:buSzPts val="1800"/>
              <a:buNone/>
            </a:pPr>
            <a:endParaRPr sz="1400">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highlight>
                  <a:srgbClr val="CBBFC3"/>
                </a:highlight>
                <a:latin typeface="Arial"/>
                <a:ea typeface="Arial"/>
                <a:cs typeface="Arial"/>
                <a:sym typeface="Arial"/>
              </a:rPr>
              <a:t>Pictoline</a:t>
            </a:r>
            <a:r>
              <a:rPr lang="es-ES" sz="1400">
                <a:solidFill>
                  <a:schemeClr val="dk2"/>
                </a:solidFill>
                <a:latin typeface="Arial"/>
                <a:ea typeface="Arial"/>
                <a:cs typeface="Arial"/>
                <a:sym typeface="Arial"/>
              </a:rPr>
              <a:t>: a Mexican </a:t>
            </a:r>
            <a:r>
              <a:rPr lang="es-ES" sz="1400">
                <a:solidFill>
                  <a:schemeClr val="dk2"/>
                </a:solidFill>
                <a:highlight>
                  <a:srgbClr val="C8BCC0"/>
                </a:highlight>
                <a:latin typeface="Arial"/>
                <a:ea typeface="Arial"/>
                <a:cs typeface="Arial"/>
                <a:sym typeface="Arial"/>
              </a:rPr>
              <a:t>news channel</a:t>
            </a:r>
            <a:r>
              <a:rPr lang="es-ES" sz="1400">
                <a:solidFill>
                  <a:schemeClr val="dk2"/>
                </a:solidFill>
                <a:latin typeface="Arial"/>
                <a:ea typeface="Arial"/>
                <a:cs typeface="Arial"/>
                <a:sym typeface="Arial"/>
              </a:rPr>
              <a:t>. It is run by illustrators who approach journalism from a design perspective (in the broadest sense), with information that optimised for </a:t>
            </a:r>
            <a:r>
              <a:rPr lang="es-ES" sz="1400">
                <a:solidFill>
                  <a:schemeClr val="dk2"/>
                </a:solidFill>
                <a:highlight>
                  <a:srgbClr val="C8BCC0"/>
                </a:highlight>
                <a:latin typeface="Arial"/>
                <a:ea typeface="Arial"/>
                <a:cs typeface="Arial"/>
                <a:sym typeface="Arial"/>
              </a:rPr>
              <a:t>social media.</a:t>
            </a:r>
            <a:endParaRPr>
              <a:highlight>
                <a:srgbClr val="C8BCC0"/>
              </a:highlight>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highlight>
                  <a:srgbClr val="CBBFC3"/>
                </a:highlight>
                <a:latin typeface="Arial"/>
                <a:ea typeface="Arial"/>
                <a:cs typeface="Arial"/>
                <a:sym typeface="Arial"/>
              </a:rPr>
              <a:t>Big Van Ciencia</a:t>
            </a:r>
            <a:r>
              <a:rPr lang="es-ES" sz="1400">
                <a:solidFill>
                  <a:schemeClr val="dk2"/>
                </a:solidFill>
                <a:latin typeface="Arial"/>
                <a:ea typeface="Arial"/>
                <a:cs typeface="Arial"/>
                <a:sym typeface="Arial"/>
              </a:rPr>
              <a:t>: a group of people working on </a:t>
            </a:r>
            <a:r>
              <a:rPr lang="es-ES" sz="1400">
                <a:solidFill>
                  <a:schemeClr val="dk2"/>
                </a:solidFill>
                <a:highlight>
                  <a:srgbClr val="C8BCC0"/>
                </a:highlight>
                <a:latin typeface="Arial"/>
                <a:ea typeface="Arial"/>
                <a:cs typeface="Arial"/>
                <a:sym typeface="Arial"/>
              </a:rPr>
              <a:t>science and research</a:t>
            </a:r>
            <a:r>
              <a:rPr lang="es-ES" sz="1400">
                <a:solidFill>
                  <a:schemeClr val="dk2"/>
                </a:solidFill>
                <a:latin typeface="Arial"/>
                <a:ea typeface="Arial"/>
                <a:cs typeface="Arial"/>
                <a:sym typeface="Arial"/>
              </a:rPr>
              <a:t> which aims to turn scientific communication into activities that appeal to all types of audiences. They educate, communicate and increase awareness of science using the arts.</a:t>
            </a:r>
            <a:endParaRPr sz="1400">
              <a:solidFill>
                <a:schemeClr val="dk2"/>
              </a:solidFill>
              <a:latin typeface="Arial"/>
              <a:ea typeface="Arial"/>
              <a:cs typeface="Arial"/>
              <a:sym typeface="Arial"/>
            </a:endParaRPr>
          </a:p>
        </p:txBody>
      </p:sp>
      <p:sp>
        <p:nvSpPr>
          <p:cNvPr id="476" name="Google Shape;476;p1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477" name="Google Shape;477;p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478" name="Google Shape;478;p1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1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84" name="Google Shape;484;p18"/>
          <p:cNvPicPr preferRelativeResize="0"/>
          <p:nvPr/>
        </p:nvPicPr>
        <p:blipFill rotWithShape="1">
          <a:blip r:embed="rId3">
            <a:alphaModFix/>
          </a:blip>
          <a:srcRect/>
          <a:stretch/>
        </p:blipFill>
        <p:spPr>
          <a:xfrm>
            <a:off x="785689" y="1870926"/>
            <a:ext cx="2352750" cy="2352750"/>
          </a:xfrm>
          <a:prstGeom prst="rect">
            <a:avLst/>
          </a:prstGeom>
          <a:noFill/>
          <a:ln>
            <a:noFill/>
          </a:ln>
        </p:spPr>
      </p:pic>
      <p:sp>
        <p:nvSpPr>
          <p:cNvPr id="485" name="Google Shape;485;p18"/>
          <p:cNvSpPr/>
          <p:nvPr/>
        </p:nvSpPr>
        <p:spPr>
          <a:xfrm flipH="1">
            <a:off x="5906683" y="4272305"/>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6" name="Google Shape;486;p18"/>
          <p:cNvSpPr/>
          <p:nvPr/>
        </p:nvSpPr>
        <p:spPr>
          <a:xfrm flipH="1">
            <a:off x="3462354" y="1502926"/>
            <a:ext cx="3388866" cy="3088751"/>
          </a:xfrm>
          <a:prstGeom prst="wedgeEllipseCallout">
            <a:avLst>
              <a:gd name="adj1" fmla="val -70047"/>
              <a:gd name="adj2" fmla="val 9298"/>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87" name="Google Shape;487;p18"/>
          <p:cNvSpPr txBox="1"/>
          <p:nvPr/>
        </p:nvSpPr>
        <p:spPr>
          <a:xfrm>
            <a:off x="3548773" y="2153040"/>
            <a:ext cx="2997600" cy="14904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2400" b="0" i="0" u="none" strike="noStrike" cap="none">
                <a:solidFill>
                  <a:srgbClr val="000000"/>
                </a:solidFill>
                <a:latin typeface="Arial"/>
                <a:ea typeface="Arial"/>
                <a:cs typeface="Arial"/>
                <a:sym typeface="Arial"/>
              </a:rPr>
              <a:t>And of course, </a:t>
            </a:r>
            <a:r>
              <a:rPr lang="es-ES" sz="2400" b="0" i="0" u="none" strike="noStrike" cap="none">
                <a:solidFill>
                  <a:srgbClr val="000000"/>
                </a:solidFill>
                <a:highlight>
                  <a:srgbClr val="C8BCC0"/>
                </a:highlight>
                <a:latin typeface="Arial"/>
                <a:ea typeface="Arial"/>
                <a:cs typeface="Arial"/>
                <a:sym typeface="Arial"/>
              </a:rPr>
              <a:t>you're science communicators as well!</a:t>
            </a:r>
            <a:endParaRPr sz="2400" b="0" i="0" u="none" strike="noStrike" cap="none">
              <a:solidFill>
                <a:srgbClr val="000000"/>
              </a:solidFill>
              <a:highlight>
                <a:srgbClr val="C8BCC0"/>
              </a:highlight>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grpSp>
        <p:nvGrpSpPr>
          <p:cNvPr id="488" name="Google Shape;488;p18"/>
          <p:cNvGrpSpPr/>
          <p:nvPr/>
        </p:nvGrpSpPr>
        <p:grpSpPr>
          <a:xfrm flipH="1">
            <a:off x="7461266" y="2176986"/>
            <a:ext cx="1097209" cy="2302979"/>
            <a:chOff x="450718" y="3715931"/>
            <a:chExt cx="894911" cy="2302979"/>
          </a:xfrm>
        </p:grpSpPr>
        <p:sp>
          <p:nvSpPr>
            <p:cNvPr id="489" name="Google Shape;489;p18"/>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18"/>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18"/>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18"/>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18"/>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4" name="Google Shape;494;p18"/>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95" name="Google Shape;495;p18"/>
            <p:cNvGrpSpPr/>
            <p:nvPr/>
          </p:nvGrpSpPr>
          <p:grpSpPr>
            <a:xfrm>
              <a:off x="771529" y="4909052"/>
              <a:ext cx="266446" cy="274938"/>
              <a:chOff x="771529" y="4909052"/>
              <a:chExt cx="266446" cy="274938"/>
            </a:xfrm>
          </p:grpSpPr>
          <p:sp>
            <p:nvSpPr>
              <p:cNvPr id="496" name="Google Shape;496;p18"/>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18"/>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p18"/>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9" name="Google Shape;499;p18"/>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0" name="Google Shape;500;p18"/>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18"/>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02" name="Google Shape;502;p18"/>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18"/>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18"/>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18"/>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18"/>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07" name="Google Shape;507;p18"/>
            <p:cNvGrpSpPr/>
            <p:nvPr/>
          </p:nvGrpSpPr>
          <p:grpSpPr>
            <a:xfrm>
              <a:off x="955342" y="4072114"/>
              <a:ext cx="43988" cy="51405"/>
              <a:chOff x="955342" y="4072114"/>
              <a:chExt cx="43988" cy="51405"/>
            </a:xfrm>
          </p:grpSpPr>
          <p:sp>
            <p:nvSpPr>
              <p:cNvPr id="508" name="Google Shape;508;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0" name="Google Shape;510;p18"/>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11" name="Google Shape;511;p18"/>
            <p:cNvGrpSpPr/>
            <p:nvPr/>
          </p:nvGrpSpPr>
          <p:grpSpPr>
            <a:xfrm>
              <a:off x="786459" y="4077810"/>
              <a:ext cx="51050" cy="60226"/>
              <a:chOff x="786459" y="4077810"/>
              <a:chExt cx="51050" cy="60226"/>
            </a:xfrm>
          </p:grpSpPr>
          <p:sp>
            <p:nvSpPr>
              <p:cNvPr id="512" name="Google Shape;512;p18"/>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18"/>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14" name="Google Shape;514;p18"/>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8"/>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16" name="Google Shape;516;p18"/>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517" name="Google Shape;517;p1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18" name="Google Shape;518;p1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1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24" name="Google Shape;524;p19"/>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Characteristics of effective and appealing communication</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examples we have seen share a way of communicating science that has these </a:t>
            </a:r>
            <a:r>
              <a:rPr lang="es-ES" sz="1400">
                <a:solidFill>
                  <a:schemeClr val="dk2"/>
                </a:solidFill>
                <a:highlight>
                  <a:srgbClr val="C8BCC0"/>
                </a:highlight>
                <a:latin typeface="Arial"/>
                <a:ea typeface="Arial"/>
                <a:cs typeface="Arial"/>
                <a:sym typeface="Arial"/>
              </a:rPr>
              <a:t>5 characteristics</a:t>
            </a:r>
            <a:r>
              <a:rPr lang="es-ES" sz="1400">
                <a:solidFill>
                  <a:schemeClr val="dk2"/>
                </a:solidFill>
                <a:latin typeface="Arial"/>
                <a:ea typeface="Arial"/>
                <a:cs typeface="Arial"/>
                <a:sym typeface="Arial"/>
              </a:rPr>
              <a:t> of informative language.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25" name="Google Shape;525;p19"/>
          <p:cNvSpPr/>
          <p:nvPr/>
        </p:nvSpPr>
        <p:spPr>
          <a:xfrm>
            <a:off x="1782212" y="4192269"/>
            <a:ext cx="1434600" cy="497160"/>
          </a:xfrm>
          <a:prstGeom prst="rect">
            <a:avLst/>
          </a:prstGeom>
          <a:noFill/>
          <a:ln>
            <a:noFill/>
          </a:ln>
        </p:spPr>
        <p:txBody>
          <a:bodyPr spcFirstLastPara="1" wrap="square" lIns="90000" tIns="45000" rIns="90000" bIns="45000" anchor="t" anchorCtr="0">
            <a:noAutofit/>
          </a:bodyPr>
          <a:lstStyle/>
          <a:p>
            <a:pPr marL="0" marR="0" lvl="0" indent="0" algn="ctr" rtl="0">
              <a:lnSpc>
                <a:spcPct val="150000"/>
              </a:lnSpc>
              <a:spcBef>
                <a:spcPts val="0"/>
              </a:spcBef>
              <a:spcAft>
                <a:spcPts val="0"/>
              </a:spcAft>
              <a:buClr>
                <a:srgbClr val="000000"/>
              </a:buClr>
              <a:buSzPts val="1400"/>
              <a:buFont typeface="Arial"/>
              <a:buNone/>
            </a:pPr>
            <a:r>
              <a:rPr lang="es-ES" sz="1400" b="1" i="0" u="none" strike="noStrike" cap="none">
                <a:solidFill>
                  <a:schemeClr val="dk2"/>
                </a:solidFill>
                <a:highlight>
                  <a:srgbClr val="CBBFC3"/>
                </a:highlight>
                <a:latin typeface="Arial"/>
                <a:ea typeface="Arial"/>
                <a:cs typeface="Arial"/>
                <a:sym typeface="Arial"/>
              </a:rPr>
              <a:t>Concise</a:t>
            </a:r>
            <a:endParaRPr sz="1400" b="1" i="0" u="none" strike="noStrike" cap="none">
              <a:solidFill>
                <a:schemeClr val="dk2"/>
              </a:solidFill>
              <a:highlight>
                <a:srgbClr val="CBBFC3"/>
              </a:highlight>
              <a:latin typeface="Arial"/>
              <a:ea typeface="Arial"/>
              <a:cs typeface="Arial"/>
              <a:sym typeface="Arial"/>
            </a:endParaRPr>
          </a:p>
        </p:txBody>
      </p:sp>
      <p:sp>
        <p:nvSpPr>
          <p:cNvPr id="526" name="Google Shape;526;p19"/>
          <p:cNvSpPr/>
          <p:nvPr/>
        </p:nvSpPr>
        <p:spPr>
          <a:xfrm>
            <a:off x="5482370" y="4192269"/>
            <a:ext cx="1144080" cy="497160"/>
          </a:xfrm>
          <a:prstGeom prst="rect">
            <a:avLst/>
          </a:prstGeom>
          <a:noFill/>
          <a:ln>
            <a:noFill/>
          </a:ln>
        </p:spPr>
        <p:txBody>
          <a:bodyPr spcFirstLastPara="1" wrap="square" lIns="90000" tIns="45000" rIns="90000" bIns="45000" anchor="t" anchorCtr="0">
            <a:noAutofit/>
          </a:bodyPr>
          <a:lstStyle/>
          <a:p>
            <a:pPr marL="0" marR="0" lvl="0" indent="0" algn="ctr" rtl="0">
              <a:lnSpc>
                <a:spcPct val="150000"/>
              </a:lnSpc>
              <a:spcBef>
                <a:spcPts val="0"/>
              </a:spcBef>
              <a:spcAft>
                <a:spcPts val="0"/>
              </a:spcAft>
              <a:buClr>
                <a:srgbClr val="000000"/>
              </a:buClr>
              <a:buSzPts val="1400"/>
              <a:buFont typeface="Arial"/>
              <a:buNone/>
            </a:pPr>
            <a:r>
              <a:rPr lang="es-ES" sz="1400" b="1" i="0" u="none" strike="noStrike" cap="none">
                <a:solidFill>
                  <a:schemeClr val="dk2"/>
                </a:solidFill>
                <a:highlight>
                  <a:srgbClr val="CBBFC3"/>
                </a:highlight>
                <a:latin typeface="Arial"/>
                <a:ea typeface="Arial"/>
                <a:cs typeface="Arial"/>
                <a:sym typeface="Arial"/>
              </a:rPr>
              <a:t>Clear</a:t>
            </a:r>
            <a:endParaRPr sz="1400" b="1" i="0" u="none" strike="noStrike" cap="none">
              <a:solidFill>
                <a:schemeClr val="dk2"/>
              </a:solidFill>
              <a:highlight>
                <a:srgbClr val="CBBFC3"/>
              </a:highlight>
              <a:latin typeface="Arial"/>
              <a:ea typeface="Arial"/>
              <a:cs typeface="Arial"/>
              <a:sym typeface="Arial"/>
            </a:endParaRPr>
          </a:p>
        </p:txBody>
      </p:sp>
      <p:sp>
        <p:nvSpPr>
          <p:cNvPr id="527" name="Google Shape;527;p19"/>
          <p:cNvSpPr/>
          <p:nvPr/>
        </p:nvSpPr>
        <p:spPr>
          <a:xfrm>
            <a:off x="7172694" y="2736849"/>
            <a:ext cx="1665000" cy="401417"/>
          </a:xfrm>
          <a:prstGeom prst="rect">
            <a:avLst/>
          </a:prstGeom>
          <a:noFill/>
          <a:ln>
            <a:noFill/>
          </a:ln>
        </p:spPr>
        <p:txBody>
          <a:bodyPr spcFirstLastPara="1" wrap="square" lIns="90000" tIns="45000" rIns="90000" bIns="45000" anchor="b" anchorCtr="0">
            <a:noAutofit/>
          </a:bodyPr>
          <a:lstStyle/>
          <a:p>
            <a:pPr marL="0" marR="0" lvl="0" indent="0" algn="ctr" rtl="0">
              <a:lnSpc>
                <a:spcPct val="150000"/>
              </a:lnSpc>
              <a:spcBef>
                <a:spcPts val="0"/>
              </a:spcBef>
              <a:spcAft>
                <a:spcPts val="0"/>
              </a:spcAft>
              <a:buClr>
                <a:srgbClr val="000000"/>
              </a:buClr>
              <a:buSzPts val="1400"/>
              <a:buFont typeface="Arial"/>
              <a:buNone/>
            </a:pPr>
            <a:r>
              <a:rPr lang="es-ES" sz="1400" b="1" i="0" u="none" strike="noStrike" cap="none">
                <a:solidFill>
                  <a:schemeClr val="dk2"/>
                </a:solidFill>
                <a:highlight>
                  <a:srgbClr val="CBBFC3"/>
                </a:highlight>
                <a:latin typeface="Arial"/>
                <a:ea typeface="Arial"/>
                <a:cs typeface="Arial"/>
                <a:sym typeface="Arial"/>
              </a:rPr>
              <a:t>Attractive</a:t>
            </a:r>
            <a:endParaRPr sz="1400" b="1" i="0" u="none" strike="noStrike" cap="none">
              <a:solidFill>
                <a:schemeClr val="dk2"/>
              </a:solidFill>
              <a:highlight>
                <a:srgbClr val="CBBFC3"/>
              </a:highlight>
              <a:latin typeface="Arial"/>
              <a:ea typeface="Arial"/>
              <a:cs typeface="Arial"/>
              <a:sym typeface="Arial"/>
            </a:endParaRPr>
          </a:p>
        </p:txBody>
      </p:sp>
      <p:sp>
        <p:nvSpPr>
          <p:cNvPr id="528" name="Google Shape;528;p19"/>
          <p:cNvSpPr/>
          <p:nvPr/>
        </p:nvSpPr>
        <p:spPr>
          <a:xfrm>
            <a:off x="312863" y="2783307"/>
            <a:ext cx="1463400" cy="354960"/>
          </a:xfrm>
          <a:prstGeom prst="rect">
            <a:avLst/>
          </a:prstGeom>
          <a:noFill/>
          <a:ln>
            <a:noFill/>
          </a:ln>
        </p:spPr>
        <p:txBody>
          <a:bodyPr spcFirstLastPara="1" wrap="square" lIns="90000" tIns="45000" rIns="90000" bIns="45000" anchor="b" anchorCtr="0">
            <a:noAutofit/>
          </a:bodyPr>
          <a:lstStyle/>
          <a:p>
            <a:pPr marL="0" marR="0" lvl="0" indent="0" algn="ctr" rtl="0">
              <a:lnSpc>
                <a:spcPct val="150000"/>
              </a:lnSpc>
              <a:spcBef>
                <a:spcPts val="0"/>
              </a:spcBef>
              <a:spcAft>
                <a:spcPts val="0"/>
              </a:spcAft>
              <a:buClr>
                <a:srgbClr val="000000"/>
              </a:buClr>
              <a:buSzPts val="1400"/>
              <a:buFont typeface="Arial"/>
              <a:buNone/>
            </a:pPr>
            <a:r>
              <a:rPr lang="es-ES" sz="1400" b="1" i="0" u="none" strike="noStrike" cap="none">
                <a:solidFill>
                  <a:schemeClr val="dk2"/>
                </a:solidFill>
                <a:highlight>
                  <a:srgbClr val="CBBFC3"/>
                </a:highlight>
                <a:latin typeface="Arial"/>
                <a:ea typeface="Arial"/>
                <a:cs typeface="Arial"/>
                <a:sym typeface="Arial"/>
              </a:rPr>
              <a:t>Correct</a:t>
            </a:r>
            <a:endParaRPr sz="1400" b="1" i="0" u="none" strike="noStrike" cap="none">
              <a:solidFill>
                <a:schemeClr val="dk2"/>
              </a:solidFill>
              <a:highlight>
                <a:srgbClr val="CBBFC3"/>
              </a:highlight>
              <a:latin typeface="Arial"/>
              <a:ea typeface="Arial"/>
              <a:cs typeface="Arial"/>
              <a:sym typeface="Arial"/>
            </a:endParaRPr>
          </a:p>
        </p:txBody>
      </p:sp>
      <p:pic>
        <p:nvPicPr>
          <p:cNvPr id="529" name="Google Shape;529;p19"/>
          <p:cNvPicPr preferRelativeResize="0"/>
          <p:nvPr/>
        </p:nvPicPr>
        <p:blipFill rotWithShape="1">
          <a:blip r:embed="rId3">
            <a:alphaModFix/>
          </a:blip>
          <a:srcRect/>
          <a:stretch/>
        </p:blipFill>
        <p:spPr>
          <a:xfrm>
            <a:off x="1931612" y="3280439"/>
            <a:ext cx="1285200" cy="817560"/>
          </a:xfrm>
          <a:prstGeom prst="rect">
            <a:avLst/>
          </a:prstGeom>
          <a:noFill/>
          <a:ln>
            <a:noFill/>
          </a:ln>
        </p:spPr>
      </p:pic>
      <p:pic>
        <p:nvPicPr>
          <p:cNvPr id="530" name="Google Shape;530;p19"/>
          <p:cNvPicPr preferRelativeResize="0"/>
          <p:nvPr/>
        </p:nvPicPr>
        <p:blipFill rotWithShape="1">
          <a:blip r:embed="rId4">
            <a:alphaModFix/>
          </a:blip>
          <a:srcRect/>
          <a:stretch/>
        </p:blipFill>
        <p:spPr>
          <a:xfrm>
            <a:off x="3579911" y="3228959"/>
            <a:ext cx="1350000" cy="920520"/>
          </a:xfrm>
          <a:prstGeom prst="rect">
            <a:avLst/>
          </a:prstGeom>
          <a:noFill/>
          <a:ln>
            <a:noFill/>
          </a:ln>
        </p:spPr>
      </p:pic>
      <p:pic>
        <p:nvPicPr>
          <p:cNvPr id="531" name="Google Shape;531;p19"/>
          <p:cNvPicPr preferRelativeResize="0"/>
          <p:nvPr/>
        </p:nvPicPr>
        <p:blipFill rotWithShape="1">
          <a:blip r:embed="rId5">
            <a:alphaModFix/>
          </a:blip>
          <a:srcRect/>
          <a:stretch/>
        </p:blipFill>
        <p:spPr>
          <a:xfrm>
            <a:off x="486353" y="3163259"/>
            <a:ext cx="1082160" cy="1051920"/>
          </a:xfrm>
          <a:prstGeom prst="rect">
            <a:avLst/>
          </a:prstGeom>
          <a:noFill/>
          <a:ln>
            <a:noFill/>
          </a:ln>
        </p:spPr>
      </p:pic>
      <p:pic>
        <p:nvPicPr>
          <p:cNvPr id="532" name="Google Shape;532;p19"/>
          <p:cNvPicPr preferRelativeResize="0"/>
          <p:nvPr/>
        </p:nvPicPr>
        <p:blipFill rotWithShape="1">
          <a:blip r:embed="rId6">
            <a:alphaModFix/>
          </a:blip>
          <a:srcRect/>
          <a:stretch/>
        </p:blipFill>
        <p:spPr>
          <a:xfrm>
            <a:off x="5293010" y="3319319"/>
            <a:ext cx="1522800" cy="739800"/>
          </a:xfrm>
          <a:prstGeom prst="rect">
            <a:avLst/>
          </a:prstGeom>
          <a:noFill/>
          <a:ln>
            <a:noFill/>
          </a:ln>
        </p:spPr>
      </p:pic>
      <p:pic>
        <p:nvPicPr>
          <p:cNvPr id="533" name="Google Shape;533;p19"/>
          <p:cNvPicPr preferRelativeResize="0"/>
          <p:nvPr/>
        </p:nvPicPr>
        <p:blipFill rotWithShape="1">
          <a:blip r:embed="rId7">
            <a:alphaModFix/>
          </a:blip>
          <a:srcRect/>
          <a:stretch/>
        </p:blipFill>
        <p:spPr>
          <a:xfrm>
            <a:off x="7178908" y="3228959"/>
            <a:ext cx="1628640" cy="920520"/>
          </a:xfrm>
          <a:prstGeom prst="rect">
            <a:avLst/>
          </a:prstGeom>
          <a:noFill/>
          <a:ln>
            <a:noFill/>
          </a:ln>
        </p:spPr>
      </p:pic>
      <p:sp>
        <p:nvSpPr>
          <p:cNvPr id="534" name="Google Shape;534;p19"/>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535" name="Google Shape;535;p1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36" name="Google Shape;536;p1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
        <p:nvSpPr>
          <p:cNvPr id="537" name="Google Shape;537;p19"/>
          <p:cNvSpPr/>
          <p:nvPr/>
        </p:nvSpPr>
        <p:spPr>
          <a:xfrm>
            <a:off x="3579911" y="2783307"/>
            <a:ext cx="1259640" cy="354960"/>
          </a:xfrm>
          <a:prstGeom prst="rect">
            <a:avLst/>
          </a:prstGeom>
          <a:noFill/>
          <a:ln>
            <a:noFill/>
          </a:ln>
        </p:spPr>
        <p:txBody>
          <a:bodyPr spcFirstLastPara="1" wrap="square" lIns="90000" tIns="45000" rIns="90000" bIns="45000" anchor="b" anchorCtr="0">
            <a:noAutofit/>
          </a:bodyPr>
          <a:lstStyle/>
          <a:p>
            <a:pPr marL="0" marR="0" lvl="0" indent="0" algn="ctr" rtl="0">
              <a:lnSpc>
                <a:spcPct val="100000"/>
              </a:lnSpc>
              <a:spcBef>
                <a:spcPts val="0"/>
              </a:spcBef>
              <a:spcAft>
                <a:spcPts val="0"/>
              </a:spcAft>
              <a:buClr>
                <a:srgbClr val="000000"/>
              </a:buClr>
              <a:buSzPts val="1400"/>
              <a:buFont typeface="Arial"/>
              <a:buNone/>
            </a:pPr>
            <a:r>
              <a:rPr lang="es-ES" sz="1400" b="1" i="0" u="none" strike="noStrike" cap="none">
                <a:solidFill>
                  <a:schemeClr val="dk2"/>
                </a:solidFill>
                <a:highlight>
                  <a:srgbClr val="CBBFC3"/>
                </a:highlight>
                <a:latin typeface="Arial"/>
                <a:ea typeface="Arial"/>
                <a:cs typeface="Arial"/>
                <a:sym typeface="Arial"/>
              </a:rPr>
              <a:t>Accurate</a:t>
            </a:r>
            <a:endParaRPr sz="1400" b="1" i="0" u="none" strike="noStrike" cap="none">
              <a:solidFill>
                <a:schemeClr val="dk2"/>
              </a:solidFill>
              <a:highlight>
                <a:srgbClr val="CBBFC3"/>
              </a:highlight>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2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43" name="Google Shape;543;p20"/>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Preparing a script or draft with the basic content: selecting essential information</a:t>
            </a:r>
            <a:endParaRPr b="1"/>
          </a:p>
          <a:p>
            <a:pPr marL="0" lvl="0" indent="0" algn="l" rtl="0">
              <a:lnSpc>
                <a:spcPct val="115000"/>
              </a:lnSpc>
              <a:spcBef>
                <a:spcPts val="0"/>
              </a:spcBef>
              <a:spcAft>
                <a:spcPts val="0"/>
              </a:spcAft>
              <a:buSzPts val="1800"/>
              <a:buNone/>
            </a:pPr>
            <a:endParaRPr sz="1400">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Blank sheet of paper: write down the basic ideas of what you want to convey: </a:t>
            </a:r>
            <a:r>
              <a:rPr lang="es-ES" sz="1400" b="1">
                <a:solidFill>
                  <a:schemeClr val="dk2"/>
                </a:solidFill>
                <a:highlight>
                  <a:srgbClr val="C8BCC0"/>
                </a:highlight>
                <a:latin typeface="Arial"/>
                <a:ea typeface="Arial"/>
                <a:cs typeface="Arial"/>
                <a:sym typeface="Arial"/>
              </a:rPr>
              <a:t>all of them at first, and then discard those that won't fit.</a:t>
            </a:r>
            <a:endParaRPr sz="1400" b="1">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44" name="Google Shape;544;p20"/>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45" name="Google Shape;545;p2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46" name="Google Shape;546;p2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2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52" name="Google Shape;552;p21"/>
          <p:cNvSpPr txBox="1">
            <a:spLocks noGrp="1"/>
          </p:cNvSpPr>
          <p:nvPr>
            <p:ph type="body" idx="4294967295"/>
          </p:nvPr>
        </p:nvSpPr>
        <p:spPr>
          <a:xfrm>
            <a:off x="539750" y="1481176"/>
            <a:ext cx="36385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Preparing a script or draft with the basic content: </a:t>
            </a:r>
            <a:r>
              <a:rPr lang="es-ES" sz="1400">
                <a:solidFill>
                  <a:srgbClr val="C00000"/>
                </a:solidFill>
                <a:latin typeface="Arial"/>
                <a:ea typeface="Arial"/>
                <a:cs typeface="Arial"/>
                <a:sym typeface="Arial"/>
              </a:rPr>
              <a:t>selecting essential information</a:t>
            </a:r>
            <a:endParaRPr/>
          </a:p>
          <a:p>
            <a:pPr marL="0" lvl="0" indent="0" algn="l" rtl="0">
              <a:lnSpc>
                <a:spcPct val="115000"/>
              </a:lnSpc>
              <a:spcBef>
                <a:spcPts val="0"/>
              </a:spcBef>
              <a:spcAft>
                <a:spcPts val="0"/>
              </a:spcAft>
              <a:buSzPts val="1800"/>
              <a:buNone/>
            </a:pPr>
            <a:endParaRPr sz="1400">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Take out the </a:t>
            </a:r>
            <a:r>
              <a:rPr lang="es-ES" sz="1400">
                <a:solidFill>
                  <a:schemeClr val="dk2"/>
                </a:solidFill>
                <a:highlight>
                  <a:srgbClr val="C8BCC0"/>
                </a:highlight>
                <a:latin typeface="Arial"/>
                <a:ea typeface="Arial"/>
                <a:cs typeface="Arial"/>
                <a:sym typeface="Arial"/>
              </a:rPr>
              <a:t>5 basic ideas</a:t>
            </a:r>
            <a:r>
              <a:rPr lang="es-ES" sz="1400">
                <a:solidFill>
                  <a:schemeClr val="dk2"/>
                </a:solidFill>
                <a:latin typeface="Arial"/>
                <a:ea typeface="Arial"/>
                <a:cs typeface="Arial"/>
                <a:sym typeface="Arial"/>
              </a:rPr>
              <a:t> from this video.</a:t>
            </a:r>
            <a:endParaRPr/>
          </a:p>
          <a:p>
            <a:pPr marL="0" lvl="0" indent="0" algn="l" rtl="0">
              <a:lnSpc>
                <a:spcPct val="115000"/>
              </a:lnSpc>
              <a:spcBef>
                <a:spcPts val="0"/>
              </a:spcBef>
              <a:spcAft>
                <a:spcPts val="0"/>
              </a:spcAft>
              <a:buSzPts val="1800"/>
              <a:buNone/>
            </a:pPr>
            <a:endParaRPr sz="1400">
              <a:solidFill>
                <a:schemeClr val="dk2"/>
              </a:solidFill>
              <a:highlight>
                <a:srgbClr val="CBBFC3"/>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highlight>
                <a:srgbClr val="CBBFC3"/>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highlight>
                <a:srgbClr val="CBBFC3"/>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highlight>
                <a:srgbClr val="CBBFC3"/>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highlight>
                <a:srgbClr val="CBBFC3"/>
              </a:highlight>
              <a:latin typeface="Arial"/>
              <a:ea typeface="Arial"/>
              <a:cs typeface="Arial"/>
              <a:sym typeface="Arial"/>
            </a:endParaRPr>
          </a:p>
          <a:p>
            <a:pPr marL="0" lvl="0" indent="0" algn="l" rtl="0">
              <a:lnSpc>
                <a:spcPct val="115000"/>
              </a:lnSpc>
              <a:spcBef>
                <a:spcPts val="0"/>
              </a:spcBef>
              <a:spcAft>
                <a:spcPts val="0"/>
              </a:spcAft>
              <a:buSzPts val="1800"/>
              <a:buNone/>
            </a:pPr>
            <a:r>
              <a:rPr lang="es-ES" sz="1000">
                <a:solidFill>
                  <a:schemeClr val="dk2"/>
                </a:solidFill>
                <a:latin typeface="Arial"/>
                <a:ea typeface="Arial"/>
                <a:cs typeface="Arial"/>
                <a:sym typeface="Arial"/>
              </a:rPr>
              <a:t>Enlace: </a:t>
            </a:r>
            <a:r>
              <a:rPr lang="es-ES" sz="1000" u="sng">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http://www.youtube.com/watch?v=IXR4ro9Q9zU</a:t>
            </a:r>
            <a:endParaRPr sz="1000">
              <a:solidFill>
                <a:schemeClr val="dk2"/>
              </a:solidFill>
              <a:latin typeface="Arial"/>
              <a:ea typeface="Arial"/>
              <a:cs typeface="Arial"/>
              <a:sym typeface="Arial"/>
            </a:endParaRPr>
          </a:p>
        </p:txBody>
      </p:sp>
      <p:sp>
        <p:nvSpPr>
          <p:cNvPr id="553" name="Google Shape;553;p21"/>
          <p:cNvSpPr/>
          <p:nvPr/>
        </p:nvSpPr>
        <p:spPr>
          <a:xfrm>
            <a:off x="4228578" y="3833633"/>
            <a:ext cx="4170087"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54" name="Google Shape;554;p21" descr="Imagen que contiene Icono&#10;&#10;El contenido generado por IA puede ser incorrecto."/>
          <p:cNvPicPr preferRelativeResize="0"/>
          <p:nvPr/>
        </p:nvPicPr>
        <p:blipFill rotWithShape="1">
          <a:blip r:embed="rId4">
            <a:alphaModFix/>
          </a:blip>
          <a:srcRect/>
          <a:stretch/>
        </p:blipFill>
        <p:spPr>
          <a:xfrm>
            <a:off x="4521201" y="1445057"/>
            <a:ext cx="4114800" cy="2543530"/>
          </a:xfrm>
          <a:prstGeom prst="rect">
            <a:avLst/>
          </a:prstGeom>
          <a:noFill/>
          <a:ln>
            <a:noFill/>
          </a:ln>
        </p:spPr>
      </p:pic>
      <p:pic>
        <p:nvPicPr>
          <p:cNvPr id="555" name="Google Shape;555;p21" title="Maryam Mirzajani, la estrella fugaz de las matemáticas #HicieronHistoria | UMH Sapiens">
            <a:hlinkClick r:id="rId3"/>
          </p:cNvPr>
          <p:cNvPicPr preferRelativeResize="0"/>
          <p:nvPr/>
        </p:nvPicPr>
        <p:blipFill rotWithShape="1">
          <a:blip r:embed="rId5">
            <a:alphaModFix/>
          </a:blip>
          <a:srcRect/>
          <a:stretch/>
        </p:blipFill>
        <p:spPr>
          <a:xfrm>
            <a:off x="4743451" y="1809750"/>
            <a:ext cx="3448050" cy="1838377"/>
          </a:xfrm>
          <a:prstGeom prst="rect">
            <a:avLst/>
          </a:prstGeom>
          <a:noFill/>
          <a:ln>
            <a:noFill/>
          </a:ln>
        </p:spPr>
      </p:pic>
      <p:sp>
        <p:nvSpPr>
          <p:cNvPr id="556" name="Google Shape;556;p2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57" name="Google Shape;557;p2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58" name="Google Shape;558;p2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5"/>
                                        </p:tgtEl>
                                        <p:attrNameLst>
                                          <p:attrName>style.visibility</p:attrName>
                                        </p:attrNameLst>
                                      </p:cBhvr>
                                      <p:to>
                                        <p:strVal val="visible"/>
                                      </p:to>
                                    </p:set>
                                    <p:animEffect transition="in" filter="fade">
                                      <p:cBhvr>
                                        <p:cTn id="7" dur="1000"/>
                                        <p:tgtEl>
                                          <p:spTgt spid="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2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64" name="Google Shape;564;p22"/>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Preparing a script or draft with the basic content: selecting and ordering information. </a:t>
            </a:r>
            <a:endParaRPr b="1"/>
          </a:p>
          <a:p>
            <a:pPr marL="0" lvl="0" indent="0" algn="l" rtl="0">
              <a:lnSpc>
                <a:spcPct val="115000"/>
              </a:lnSpc>
              <a:spcBef>
                <a:spcPts val="0"/>
              </a:spcBef>
              <a:spcAft>
                <a:spcPts val="0"/>
              </a:spcAft>
              <a:buSzPts val="1800"/>
              <a:buNone/>
            </a:pPr>
            <a:endParaRPr sz="1400">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Proposed script:</a:t>
            </a:r>
            <a:endParaRPr/>
          </a:p>
          <a:p>
            <a:pPr marL="285750" lvl="0" indent="-171450" algn="l" rtl="0">
              <a:lnSpc>
                <a:spcPct val="115000"/>
              </a:lnSpc>
              <a:spcBef>
                <a:spcPts val="0"/>
              </a:spcBef>
              <a:spcAft>
                <a:spcPts val="0"/>
              </a:spcAft>
              <a:buSzPts val="1800"/>
              <a:buFont typeface="Arial"/>
              <a:buNone/>
            </a:pP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Who</a:t>
            </a:r>
            <a:r>
              <a:rPr lang="es-ES" sz="1400">
                <a:solidFill>
                  <a:schemeClr val="dk2"/>
                </a:solidFill>
                <a:latin typeface="Arial"/>
                <a:ea typeface="Arial"/>
                <a:cs typeface="Arial"/>
                <a:sym typeface="Arial"/>
              </a:rPr>
              <a:t> was Maryam Mirzajani?</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Why</a:t>
            </a:r>
            <a:r>
              <a:rPr lang="es-ES" sz="1400">
                <a:solidFill>
                  <a:schemeClr val="dk2"/>
                </a:solidFill>
                <a:latin typeface="Arial"/>
                <a:ea typeface="Arial"/>
                <a:cs typeface="Arial"/>
                <a:sym typeface="Arial"/>
              </a:rPr>
              <a:t> is her work in the field of mathematics </a:t>
            </a:r>
            <a:r>
              <a:rPr lang="es-ES" sz="1400">
                <a:solidFill>
                  <a:schemeClr val="dk2"/>
                </a:solidFill>
                <a:highlight>
                  <a:srgbClr val="C8BCC0"/>
                </a:highlight>
                <a:latin typeface="Arial"/>
                <a:ea typeface="Arial"/>
                <a:cs typeface="Arial"/>
                <a:sym typeface="Arial"/>
              </a:rPr>
              <a:t>important</a:t>
            </a:r>
            <a:r>
              <a:rPr lang="es-ES" sz="1400">
                <a:solidFill>
                  <a:schemeClr val="dk2"/>
                </a:solidFill>
                <a:latin typeface="Arial"/>
                <a:ea typeface="Arial"/>
                <a:cs typeface="Arial"/>
                <a:sym typeface="Arial"/>
              </a:rPr>
              <a:t>? What makes her special?</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What are her </a:t>
            </a:r>
            <a:r>
              <a:rPr lang="es-ES" sz="1400">
                <a:solidFill>
                  <a:schemeClr val="dk2"/>
                </a:solidFill>
                <a:highlight>
                  <a:srgbClr val="C8BCC0"/>
                </a:highlight>
                <a:latin typeface="Arial"/>
                <a:ea typeface="Arial"/>
                <a:cs typeface="Arial"/>
                <a:sym typeface="Arial"/>
              </a:rPr>
              <a:t>groundbreaking ideas</a:t>
            </a:r>
            <a:r>
              <a:rPr lang="es-ES" sz="1400">
                <a:solidFill>
                  <a:schemeClr val="dk2"/>
                </a:solidFill>
                <a:latin typeface="Arial"/>
                <a:ea typeface="Arial"/>
                <a:cs typeface="Arial"/>
                <a:sym typeface="Arial"/>
              </a:rPr>
              <a:t>? </a:t>
            </a:r>
            <a:r>
              <a:rPr lang="es-ES" sz="1400">
                <a:solidFill>
                  <a:schemeClr val="dk2"/>
                </a:solidFill>
                <a:highlight>
                  <a:srgbClr val="C8BCC0"/>
                </a:highlight>
                <a:latin typeface="Arial"/>
                <a:ea typeface="Arial"/>
                <a:cs typeface="Arial"/>
                <a:sym typeface="Arial"/>
              </a:rPr>
              <a:t>What does she suggest</a:t>
            </a:r>
            <a:r>
              <a:rPr lang="es-ES" sz="1400">
                <a:solidFill>
                  <a:schemeClr val="dk2"/>
                </a:solidFill>
                <a:latin typeface="Arial"/>
                <a:ea typeface="Arial"/>
                <a:cs typeface="Arial"/>
                <a:sym typeface="Arial"/>
              </a:rPr>
              <a:t>?</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How is her research applied</a:t>
            </a:r>
            <a:r>
              <a:rPr lang="es-ES" sz="1400">
                <a:solidFill>
                  <a:schemeClr val="dk2"/>
                </a:solidFill>
                <a:latin typeface="Arial"/>
                <a:ea typeface="Arial"/>
                <a:cs typeface="Arial"/>
                <a:sym typeface="Arial"/>
              </a:rPr>
              <a:t> today?</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What is her </a:t>
            </a:r>
            <a:r>
              <a:rPr lang="es-ES" sz="1400">
                <a:solidFill>
                  <a:schemeClr val="dk2"/>
                </a:solidFill>
                <a:highlight>
                  <a:srgbClr val="C8BCC0"/>
                </a:highlight>
                <a:latin typeface="Arial"/>
                <a:ea typeface="Arial"/>
                <a:cs typeface="Arial"/>
                <a:sym typeface="Arial"/>
              </a:rPr>
              <a:t>legacy</a:t>
            </a:r>
            <a:r>
              <a:rPr lang="es-ES" sz="1400">
                <a:solidFill>
                  <a:schemeClr val="dk2"/>
                </a:solidFill>
                <a:latin typeface="Arial"/>
                <a:ea typeface="Arial"/>
                <a:cs typeface="Arial"/>
                <a:sym typeface="Arial"/>
              </a:rPr>
              <a:t>? What were her </a:t>
            </a:r>
            <a:r>
              <a:rPr lang="es-ES" sz="1400">
                <a:solidFill>
                  <a:schemeClr val="dk2"/>
                </a:solidFill>
                <a:highlight>
                  <a:srgbClr val="C8BCC0"/>
                </a:highlight>
                <a:latin typeface="Arial"/>
                <a:ea typeface="Arial"/>
                <a:cs typeface="Arial"/>
                <a:sym typeface="Arial"/>
              </a:rPr>
              <a:t>inspirational messages</a:t>
            </a:r>
            <a:r>
              <a:rPr lang="es-ES" sz="1400">
                <a:solidFill>
                  <a:schemeClr val="dk2"/>
                </a:solidFill>
                <a:latin typeface="Arial"/>
                <a:ea typeface="Arial"/>
                <a:cs typeface="Arial"/>
                <a:sym typeface="Arial"/>
              </a:rPr>
              <a:t>?</a:t>
            </a:r>
            <a:endParaRPr sz="1400">
              <a:solidFill>
                <a:schemeClr val="dk2"/>
              </a:solidFill>
              <a:latin typeface="Arial"/>
              <a:ea typeface="Arial"/>
              <a:cs typeface="Arial"/>
              <a:sym typeface="Arial"/>
            </a:endParaRPr>
          </a:p>
        </p:txBody>
      </p:sp>
      <p:sp>
        <p:nvSpPr>
          <p:cNvPr id="565" name="Google Shape;565;p2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66" name="Google Shape;566;p2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67" name="Google Shape;567;p2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2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73" name="Google Shape;573;p23"/>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Preparing a script or draft with the basic content: selecting and ordering information.</a:t>
            </a:r>
            <a:endParaRPr b="1"/>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Maryam Mirzajani was the first woman to receive the Fields Medal, the highest mathematical accolade given to young people who have made great contributions to the field. She died when she was very young.</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She saw mathematics as a puzzle, and she was truly passionate about it. She tackled mathematical challenges in a new way.</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She looked at unsolved problems related to snooker and circular trajectories. She suggested changing the focus by looking at how the table moved around the ball, rather than the how the ball moved on the table.</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Her results can be applied to theoretical physics, quantum theory, cryptography…</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She is a role model for women scientists.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74" name="Google Shape;574;p23"/>
          <p:cNvSpPr/>
          <p:nvPr/>
        </p:nvSpPr>
        <p:spPr>
          <a:xfrm>
            <a:off x="112760" y="2827740"/>
            <a:ext cx="451500" cy="1350560"/>
          </a:xfrm>
          <a:prstGeom prst="curvedRightArrow">
            <a:avLst>
              <a:gd name="adj1" fmla="val 25000"/>
              <a:gd name="adj2" fmla="val 50000"/>
              <a:gd name="adj3" fmla="val 25000"/>
            </a:avLst>
          </a:prstGeom>
          <a:solidFill>
            <a:srgbClr val="CBBFC3"/>
          </a:solidFill>
          <a:ln w="9525" cap="flat" cmpd="sng">
            <a:solidFill>
              <a:srgbClr val="CBBFC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5" name="Google Shape;575;p23"/>
          <p:cNvSpPr/>
          <p:nvPr/>
        </p:nvSpPr>
        <p:spPr>
          <a:xfrm rot="10800000">
            <a:off x="8555231" y="2262206"/>
            <a:ext cx="451500" cy="1538700"/>
          </a:xfrm>
          <a:prstGeom prst="curvedRightArrow">
            <a:avLst>
              <a:gd name="adj1" fmla="val 25000"/>
              <a:gd name="adj2" fmla="val 50000"/>
              <a:gd name="adj3" fmla="val 25000"/>
            </a:avLst>
          </a:prstGeom>
          <a:solidFill>
            <a:srgbClr val="CBBFC3"/>
          </a:solidFill>
          <a:ln w="9525" cap="flat" cmpd="sng">
            <a:solidFill>
              <a:srgbClr val="CBBFC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2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77" name="Google Shape;577;p2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78" name="Google Shape;578;p2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2"/>
        <p:cNvGrpSpPr/>
        <p:nvPr/>
      </p:nvGrpSpPr>
      <p:grpSpPr>
        <a:xfrm>
          <a:off x="0" y="0"/>
          <a:ext cx="0" cy="0"/>
          <a:chOff x="0" y="0"/>
          <a:chExt cx="0" cy="0"/>
        </a:xfrm>
      </p:grpSpPr>
      <p:sp>
        <p:nvSpPr>
          <p:cNvPr id="203" name="Google Shape;203;p3"/>
          <p:cNvSpPr txBox="1">
            <a:spLocks noGrp="1"/>
          </p:cNvSpPr>
          <p:nvPr>
            <p:ph type="body" idx="4294967295"/>
          </p:nvPr>
        </p:nvSpPr>
        <p:spPr>
          <a:xfrm>
            <a:off x="4998961" y="1604440"/>
            <a:ext cx="3558962" cy="589951"/>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Master </a:t>
            </a:r>
            <a:r>
              <a:rPr lang="es-ES" sz="1400">
                <a:solidFill>
                  <a:schemeClr val="dk2"/>
                </a:solidFill>
                <a:latin typeface="Arial"/>
                <a:ea typeface="Arial"/>
                <a:cs typeface="Arial"/>
                <a:sym typeface="Arial"/>
              </a:rPr>
              <a:t>techniques for transferring knowledge in an understandable way</a:t>
            </a:r>
            <a:endParaRPr sz="1400">
              <a:solidFill>
                <a:schemeClr val="dk2"/>
              </a:solidFill>
              <a:latin typeface="Arial"/>
              <a:ea typeface="Arial"/>
              <a:cs typeface="Arial"/>
              <a:sym typeface="Arial"/>
            </a:endParaRPr>
          </a:p>
        </p:txBody>
      </p:sp>
      <p:sp>
        <p:nvSpPr>
          <p:cNvPr id="204" name="Google Shape;204;p3"/>
          <p:cNvSpPr txBox="1"/>
          <p:nvPr/>
        </p:nvSpPr>
        <p:spPr>
          <a:xfrm>
            <a:off x="704765" y="2736046"/>
            <a:ext cx="2336937" cy="1095575"/>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Be able to answer </a:t>
            </a:r>
            <a:r>
              <a:rPr lang="es-ES" sz="1400" b="0" i="0" u="none" strike="noStrike" cap="none">
                <a:solidFill>
                  <a:schemeClr val="dk2"/>
                </a:solidFill>
                <a:latin typeface="Arial"/>
                <a:ea typeface="Arial"/>
                <a:cs typeface="Arial"/>
                <a:sym typeface="Arial"/>
              </a:rPr>
              <a:t>the question "What is communication, and why is it important?"</a:t>
            </a:r>
            <a:endParaRPr sz="1400" b="0" i="0" u="none" strike="noStrike" cap="none">
              <a:solidFill>
                <a:schemeClr val="dk2"/>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C00000"/>
              </a:solidFill>
              <a:latin typeface="Arial"/>
              <a:ea typeface="Arial"/>
              <a:cs typeface="Arial"/>
              <a:sym typeface="Arial"/>
            </a:endParaRPr>
          </a:p>
        </p:txBody>
      </p:sp>
      <p:sp>
        <p:nvSpPr>
          <p:cNvPr id="205" name="Google Shape;205;p3"/>
          <p:cNvSpPr txBox="1"/>
          <p:nvPr/>
        </p:nvSpPr>
        <p:spPr>
          <a:xfrm>
            <a:off x="695422" y="1778325"/>
            <a:ext cx="2855995" cy="659482"/>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Learn </a:t>
            </a:r>
            <a:r>
              <a:rPr lang="es-ES" sz="1400" b="0" i="0" u="none" strike="noStrike" cap="none">
                <a:solidFill>
                  <a:schemeClr val="dk2"/>
                </a:solidFill>
                <a:latin typeface="Arial"/>
                <a:ea typeface="Arial"/>
                <a:cs typeface="Arial"/>
                <a:sym typeface="Arial"/>
              </a:rPr>
              <a:t>the basic concepts of scientific communication</a:t>
            </a:r>
            <a:endParaRPr sz="1400" b="0" i="0" u="none" strike="noStrike" cap="none">
              <a:solidFill>
                <a:schemeClr val="dk2"/>
              </a:solidFill>
              <a:latin typeface="Arial"/>
              <a:ea typeface="Arial"/>
              <a:cs typeface="Arial"/>
              <a:sym typeface="Arial"/>
            </a:endParaRPr>
          </a:p>
        </p:txBody>
      </p:sp>
      <p:sp>
        <p:nvSpPr>
          <p:cNvPr id="206" name="Google Shape;206;p3"/>
          <p:cNvSpPr txBox="1"/>
          <p:nvPr/>
        </p:nvSpPr>
        <p:spPr>
          <a:xfrm>
            <a:off x="5660013" y="2546219"/>
            <a:ext cx="2757614" cy="89120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Learn </a:t>
            </a:r>
            <a:r>
              <a:rPr lang="es-ES" sz="1400" b="0" i="0" u="none" strike="noStrike" cap="none">
                <a:solidFill>
                  <a:schemeClr val="dk2"/>
                </a:solidFill>
                <a:latin typeface="Arial"/>
                <a:ea typeface="Arial"/>
                <a:cs typeface="Arial"/>
                <a:sym typeface="Arial"/>
              </a:rPr>
              <a:t>about tools and guidelines for designing communication posters</a:t>
            </a:r>
            <a:endParaRPr sz="1400" b="0" i="0" u="none" strike="noStrike" cap="none">
              <a:solidFill>
                <a:schemeClr val="dk2"/>
              </a:solidFill>
              <a:latin typeface="Arial"/>
              <a:ea typeface="Arial"/>
              <a:cs typeface="Arial"/>
              <a:sym typeface="Arial"/>
            </a:endParaRPr>
          </a:p>
        </p:txBody>
      </p:sp>
      <p:sp>
        <p:nvSpPr>
          <p:cNvPr id="207" name="Google Shape;207;p3"/>
          <p:cNvSpPr txBox="1"/>
          <p:nvPr/>
        </p:nvSpPr>
        <p:spPr>
          <a:xfrm>
            <a:off x="5950123" y="3698028"/>
            <a:ext cx="2316864" cy="823812"/>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Be able to apply </a:t>
            </a:r>
            <a:r>
              <a:rPr lang="es-ES" sz="1400" b="0" i="0" u="none" strike="noStrike" cap="none">
                <a:solidFill>
                  <a:schemeClr val="dk2"/>
                </a:solidFill>
                <a:latin typeface="Arial"/>
                <a:ea typeface="Arial"/>
                <a:cs typeface="Arial"/>
                <a:sym typeface="Arial"/>
              </a:rPr>
              <a:t>this knowledge to scientific communication</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08" name="Google Shape;208;p3"/>
          <p:cNvSpPr/>
          <p:nvPr/>
        </p:nvSpPr>
        <p:spPr>
          <a:xfrm>
            <a:off x="656185" y="2776130"/>
            <a:ext cx="2385517" cy="1025477"/>
          </a:xfrm>
          <a:custGeom>
            <a:avLst/>
            <a:gdLst/>
            <a:ahLst/>
            <a:cxnLst/>
            <a:rect l="l" t="t" r="r" b="b"/>
            <a:pathLst>
              <a:path w="2385517" h="1025477" extrusionOk="0">
                <a:moveTo>
                  <a:pt x="17696" y="29407"/>
                </a:moveTo>
                <a:cubicBezTo>
                  <a:pt x="35865" y="-38859"/>
                  <a:pt x="2259856" y="19518"/>
                  <a:pt x="2366858" y="29407"/>
                </a:cubicBezTo>
                <a:cubicBezTo>
                  <a:pt x="2413516" y="129292"/>
                  <a:pt x="2355263" y="685047"/>
                  <a:pt x="2366858" y="1011350"/>
                </a:cubicBezTo>
                <a:cubicBezTo>
                  <a:pt x="1568438" y="1038647"/>
                  <a:pt x="490181" y="1123147"/>
                  <a:pt x="37886" y="1014799"/>
                </a:cubicBezTo>
                <a:cubicBezTo>
                  <a:pt x="-10455" y="661037"/>
                  <a:pt x="-4778" y="388537"/>
                  <a:pt x="17696" y="2940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09" name="Google Shape;209;p3"/>
          <p:cNvSpPr/>
          <p:nvPr/>
        </p:nvSpPr>
        <p:spPr>
          <a:xfrm>
            <a:off x="773087" y="1787204"/>
            <a:ext cx="2722037" cy="608377"/>
          </a:xfrm>
          <a:custGeom>
            <a:avLst/>
            <a:gdLst/>
            <a:ahLst/>
            <a:cxnLst/>
            <a:rect l="l" t="t" r="r" b="b"/>
            <a:pathLst>
              <a:path w="2722037" h="608377" extrusionOk="0">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0" name="Google Shape;210;p3"/>
          <p:cNvSpPr/>
          <p:nvPr/>
        </p:nvSpPr>
        <p:spPr>
          <a:xfrm>
            <a:off x="4998962" y="1605614"/>
            <a:ext cx="3506054" cy="628123"/>
          </a:xfrm>
          <a:custGeom>
            <a:avLst/>
            <a:gdLst/>
            <a:ahLst/>
            <a:cxnLst/>
            <a:rect l="l" t="t" r="r" b="b"/>
            <a:pathLst>
              <a:path w="3506054" h="628123" extrusionOk="0">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1" name="Google Shape;211;p3"/>
          <p:cNvSpPr/>
          <p:nvPr/>
        </p:nvSpPr>
        <p:spPr>
          <a:xfrm>
            <a:off x="5950123" y="3718578"/>
            <a:ext cx="2358826" cy="765810"/>
          </a:xfrm>
          <a:custGeom>
            <a:avLst/>
            <a:gdLst/>
            <a:ahLst/>
            <a:cxnLst/>
            <a:rect l="l" t="t" r="r" b="b"/>
            <a:pathLst>
              <a:path w="2358826" h="765810" extrusionOk="0">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2" name="Google Shape;212;p3"/>
          <p:cNvSpPr/>
          <p:nvPr/>
        </p:nvSpPr>
        <p:spPr>
          <a:xfrm>
            <a:off x="5660013" y="2546219"/>
            <a:ext cx="2767148" cy="881263"/>
          </a:xfrm>
          <a:custGeom>
            <a:avLst/>
            <a:gdLst/>
            <a:ahLst/>
            <a:cxnLst/>
            <a:rect l="l" t="t" r="r" b="b"/>
            <a:pathLst>
              <a:path w="2767148" h="881263" extrusionOk="0">
                <a:moveTo>
                  <a:pt x="20527" y="25272"/>
                </a:moveTo>
                <a:cubicBezTo>
                  <a:pt x="52594" y="-29508"/>
                  <a:pt x="2626185" y="16146"/>
                  <a:pt x="2745505" y="25272"/>
                </a:cubicBezTo>
                <a:cubicBezTo>
                  <a:pt x="2814505" y="115348"/>
                  <a:pt x="2737322" y="588844"/>
                  <a:pt x="2745505" y="869122"/>
                </a:cubicBezTo>
                <a:cubicBezTo>
                  <a:pt x="1773147" y="940897"/>
                  <a:pt x="576226" y="950776"/>
                  <a:pt x="43947" y="872087"/>
                </a:cubicBezTo>
                <a:cubicBezTo>
                  <a:pt x="28118" y="582142"/>
                  <a:pt x="7773" y="344119"/>
                  <a:pt x="20527" y="2527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3" name="Google Shape;213;p3"/>
          <p:cNvSpPr txBox="1">
            <a:spLocks noGrp="1"/>
          </p:cNvSpPr>
          <p:nvPr>
            <p:ph type="title" idx="4294967295"/>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pic>
        <p:nvPicPr>
          <p:cNvPr id="214" name="Google Shape;214;p3" descr="Forma&#10;&#10;El contenido generado por IA puede ser incorrecto."/>
          <p:cNvPicPr preferRelativeResize="0"/>
          <p:nvPr/>
        </p:nvPicPr>
        <p:blipFill rotWithShape="1">
          <a:blip r:embed="rId3">
            <a:alphaModFix/>
          </a:blip>
          <a:srcRect r="49975"/>
          <a:stretch/>
        </p:blipFill>
        <p:spPr>
          <a:xfrm>
            <a:off x="3455242" y="2204854"/>
            <a:ext cx="2106726" cy="2497728"/>
          </a:xfrm>
          <a:prstGeom prst="rect">
            <a:avLst/>
          </a:prstGeom>
          <a:noFill/>
          <a:ln>
            <a:noFill/>
          </a:ln>
        </p:spPr>
      </p:pic>
      <p:sp>
        <p:nvSpPr>
          <p:cNvPr id="215" name="Google Shape;215;p3"/>
          <p:cNvSpPr txBox="1"/>
          <p:nvPr/>
        </p:nvSpPr>
        <p:spPr>
          <a:xfrm>
            <a:off x="3410878" y="1706317"/>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216" name="Google Shape;216;p3"/>
          <p:cNvSpPr txBox="1"/>
          <p:nvPr/>
        </p:nvSpPr>
        <p:spPr>
          <a:xfrm>
            <a:off x="2906514" y="267294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217" name="Google Shape;217;p3"/>
          <p:cNvSpPr txBox="1"/>
          <p:nvPr/>
        </p:nvSpPr>
        <p:spPr>
          <a:xfrm>
            <a:off x="4304505" y="1454260"/>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218" name="Google Shape;218;p3"/>
          <p:cNvSpPr txBox="1"/>
          <p:nvPr/>
        </p:nvSpPr>
        <p:spPr>
          <a:xfrm>
            <a:off x="5020365" y="2452113"/>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219" name="Google Shape;219;p3"/>
          <p:cNvSpPr txBox="1"/>
          <p:nvPr/>
        </p:nvSpPr>
        <p:spPr>
          <a:xfrm>
            <a:off x="5371864" y="347338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220" name="Google Shape;220;p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221" name="Google Shape;221;p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2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84" name="Google Shape;584;p24"/>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Tools for designing communication posters.</a:t>
            </a:r>
            <a:endParaRPr/>
          </a:p>
          <a:p>
            <a:pPr marL="0" lvl="0" indent="0" algn="l" rtl="0">
              <a:lnSpc>
                <a:spcPct val="115000"/>
              </a:lnSpc>
              <a:spcBef>
                <a:spcPts val="0"/>
              </a:spcBef>
              <a:spcAft>
                <a:spcPts val="0"/>
              </a:spcAft>
              <a:buSzPts val="1800"/>
              <a:buNone/>
            </a:pPr>
            <a:endParaRPr sz="1400">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For example…</a:t>
            </a:r>
            <a:endParaRPr/>
          </a:p>
        </p:txBody>
      </p:sp>
      <p:pic>
        <p:nvPicPr>
          <p:cNvPr id="585" name="Google Shape;585;p24"/>
          <p:cNvPicPr preferRelativeResize="0"/>
          <p:nvPr/>
        </p:nvPicPr>
        <p:blipFill rotWithShape="1">
          <a:blip r:embed="rId3">
            <a:alphaModFix/>
          </a:blip>
          <a:srcRect/>
          <a:stretch/>
        </p:blipFill>
        <p:spPr>
          <a:xfrm>
            <a:off x="539750" y="2921189"/>
            <a:ext cx="1534620" cy="1534620"/>
          </a:xfrm>
          <a:prstGeom prst="rect">
            <a:avLst/>
          </a:prstGeom>
          <a:noFill/>
          <a:ln>
            <a:noFill/>
          </a:ln>
        </p:spPr>
      </p:pic>
      <p:pic>
        <p:nvPicPr>
          <p:cNvPr id="586" name="Google Shape;586;p24"/>
          <p:cNvPicPr preferRelativeResize="0"/>
          <p:nvPr/>
        </p:nvPicPr>
        <p:blipFill rotWithShape="1">
          <a:blip r:embed="rId4">
            <a:alphaModFix/>
          </a:blip>
          <a:srcRect/>
          <a:stretch/>
        </p:blipFill>
        <p:spPr>
          <a:xfrm>
            <a:off x="2583075" y="2893325"/>
            <a:ext cx="1597539" cy="1562484"/>
          </a:xfrm>
          <a:prstGeom prst="rect">
            <a:avLst/>
          </a:prstGeom>
          <a:noFill/>
          <a:ln>
            <a:noFill/>
          </a:ln>
        </p:spPr>
      </p:pic>
      <p:pic>
        <p:nvPicPr>
          <p:cNvPr id="587" name="Google Shape;587;p24"/>
          <p:cNvPicPr preferRelativeResize="0"/>
          <p:nvPr/>
        </p:nvPicPr>
        <p:blipFill rotWithShape="1">
          <a:blip r:embed="rId5">
            <a:alphaModFix/>
          </a:blip>
          <a:srcRect/>
          <a:stretch/>
        </p:blipFill>
        <p:spPr>
          <a:xfrm>
            <a:off x="4689319" y="2847184"/>
            <a:ext cx="1644878" cy="1608625"/>
          </a:xfrm>
          <a:prstGeom prst="rect">
            <a:avLst/>
          </a:prstGeom>
          <a:noFill/>
          <a:ln>
            <a:noFill/>
          </a:ln>
        </p:spPr>
      </p:pic>
      <p:pic>
        <p:nvPicPr>
          <p:cNvPr id="588" name="Google Shape;588;p24"/>
          <p:cNvPicPr preferRelativeResize="0"/>
          <p:nvPr/>
        </p:nvPicPr>
        <p:blipFill rotWithShape="1">
          <a:blip r:embed="rId6">
            <a:alphaModFix/>
          </a:blip>
          <a:srcRect/>
          <a:stretch/>
        </p:blipFill>
        <p:spPr>
          <a:xfrm>
            <a:off x="6842903" y="2930477"/>
            <a:ext cx="1720680" cy="1525332"/>
          </a:xfrm>
          <a:prstGeom prst="rect">
            <a:avLst/>
          </a:prstGeom>
          <a:noFill/>
          <a:ln>
            <a:noFill/>
          </a:ln>
        </p:spPr>
      </p:pic>
      <p:sp>
        <p:nvSpPr>
          <p:cNvPr id="589" name="Google Shape;589;p2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90" name="Google Shape;590;p2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591" name="Google Shape;591;p2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2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97" name="Google Shape;597;p25"/>
          <p:cNvSpPr txBox="1">
            <a:spLocks noGrp="1"/>
          </p:cNvSpPr>
          <p:nvPr>
            <p:ph type="body" idx="4294967295"/>
          </p:nvPr>
        </p:nvSpPr>
        <p:spPr>
          <a:xfrm>
            <a:off x="539750" y="1481176"/>
            <a:ext cx="37592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Aesthetic considerations: colours, space and fonts.</a:t>
            </a:r>
            <a:endParaRPr/>
          </a:p>
          <a:p>
            <a:pPr marL="0" lvl="0" indent="0" algn="l" rtl="0">
              <a:lnSpc>
                <a:spcPct val="115000"/>
              </a:lnSpc>
              <a:spcBef>
                <a:spcPts val="0"/>
              </a:spcBef>
              <a:spcAft>
                <a:spcPts val="0"/>
              </a:spcAft>
              <a:buSzPts val="1800"/>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Avoid backgrounds that are too busy. NOT faded or with motifs. They overload the poster and make it difficult to read.</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Select </a:t>
            </a:r>
            <a:r>
              <a:rPr lang="es-ES" sz="1400">
                <a:solidFill>
                  <a:schemeClr val="dk2"/>
                </a:solidFill>
                <a:highlight>
                  <a:srgbClr val="C8BCC0"/>
                </a:highlight>
                <a:latin typeface="Arial"/>
                <a:ea typeface="Arial"/>
                <a:cs typeface="Arial"/>
                <a:sym typeface="Arial"/>
              </a:rPr>
              <a:t>matching colours</a:t>
            </a:r>
            <a:r>
              <a:rPr lang="es-ES" sz="1400">
                <a:solidFill>
                  <a:schemeClr val="dk2"/>
                </a:solidFill>
                <a:latin typeface="Arial"/>
                <a:ea typeface="Arial"/>
                <a:cs typeface="Arial"/>
                <a:sym typeface="Arial"/>
              </a:rPr>
              <a:t>. Select shades appropriate for the theme of your poster.</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Make the </a:t>
            </a:r>
            <a:r>
              <a:rPr lang="es-ES" sz="1400">
                <a:solidFill>
                  <a:schemeClr val="dk2"/>
                </a:solidFill>
                <a:highlight>
                  <a:srgbClr val="C8BCC0"/>
                </a:highlight>
                <a:latin typeface="Arial"/>
                <a:ea typeface="Arial"/>
                <a:cs typeface="Arial"/>
                <a:sym typeface="Arial"/>
              </a:rPr>
              <a:t>colour meaningful. </a:t>
            </a:r>
            <a:r>
              <a:rPr lang="es-ES" sz="1400">
                <a:solidFill>
                  <a:schemeClr val="dk2"/>
                </a:solidFill>
                <a:latin typeface="Arial"/>
                <a:ea typeface="Arial"/>
                <a:cs typeface="Arial"/>
                <a:sym typeface="Arial"/>
              </a:rPr>
              <a:t>Look for colour associations.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98" name="Google Shape;598;p25"/>
          <p:cNvPicPr preferRelativeResize="0"/>
          <p:nvPr/>
        </p:nvPicPr>
        <p:blipFill rotWithShape="1">
          <a:blip r:embed="rId3">
            <a:alphaModFix/>
          </a:blip>
          <a:srcRect/>
          <a:stretch/>
        </p:blipFill>
        <p:spPr>
          <a:xfrm>
            <a:off x="4701431" y="1481176"/>
            <a:ext cx="3910680" cy="2935080"/>
          </a:xfrm>
          <a:prstGeom prst="rect">
            <a:avLst/>
          </a:prstGeom>
          <a:noFill/>
          <a:ln>
            <a:noFill/>
          </a:ln>
        </p:spPr>
      </p:pic>
      <p:sp>
        <p:nvSpPr>
          <p:cNvPr id="599" name="Google Shape;599;p2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00" name="Google Shape;600;p2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01" name="Google Shape;601;p2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2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7" name="Google Shape;607;p26"/>
          <p:cNvSpPr txBox="1">
            <a:spLocks noGrp="1"/>
          </p:cNvSpPr>
          <p:nvPr>
            <p:ph type="body" idx="4294967295"/>
          </p:nvPr>
        </p:nvSpPr>
        <p:spPr>
          <a:xfrm>
            <a:off x="539750" y="1481176"/>
            <a:ext cx="37592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Aesthetic considerations: colours, space and fonts</a:t>
            </a:r>
            <a:endParaRPr/>
          </a:p>
          <a:p>
            <a:pPr marL="0" lvl="0" indent="0" algn="l" rtl="0">
              <a:lnSpc>
                <a:spcPct val="115000"/>
              </a:lnSpc>
              <a:spcBef>
                <a:spcPts val="0"/>
              </a:spcBef>
              <a:spcAft>
                <a:spcPts val="0"/>
              </a:spcAft>
              <a:buSzPts val="1800"/>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Select an </a:t>
            </a:r>
            <a:r>
              <a:rPr lang="es-ES" sz="1400">
                <a:solidFill>
                  <a:schemeClr val="dk2"/>
                </a:solidFill>
                <a:highlight>
                  <a:srgbClr val="C8BCC0"/>
                </a:highlight>
                <a:latin typeface="Arial"/>
                <a:ea typeface="Arial"/>
                <a:cs typeface="Arial"/>
                <a:sym typeface="Arial"/>
              </a:rPr>
              <a:t>appropriate colour for the text, which can be read properly</a:t>
            </a:r>
            <a:r>
              <a:rPr lang="es-ES" sz="1400">
                <a:solidFill>
                  <a:schemeClr val="dk2"/>
                </a:solidFill>
                <a:latin typeface="Arial"/>
                <a:ea typeface="Arial"/>
                <a:cs typeface="Arial"/>
                <a:sym typeface="Arial"/>
              </a:rPr>
              <a:t>. This will also depend on the background colour.</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You can </a:t>
            </a:r>
            <a:r>
              <a:rPr lang="es-ES" sz="1400" b="1">
                <a:solidFill>
                  <a:schemeClr val="dk2"/>
                </a:solidFill>
                <a:highlight>
                  <a:srgbClr val="C8BCC0"/>
                </a:highlight>
                <a:latin typeface="Arial"/>
                <a:ea typeface="Arial"/>
                <a:cs typeface="Arial"/>
                <a:sym typeface="Arial"/>
              </a:rPr>
              <a:t>use bold</a:t>
            </a:r>
            <a:r>
              <a:rPr lang="es-ES" sz="1400">
                <a:solidFill>
                  <a:schemeClr val="dk2"/>
                </a:solidFill>
                <a:latin typeface="Arial"/>
                <a:ea typeface="Arial"/>
                <a:cs typeface="Arial"/>
                <a:sym typeface="Arial"/>
              </a:rPr>
              <a:t>, but don't underline too much.</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608" name="Google Shape;608;p26" descr="https://lh4.googleusercontent.com/g90jXrIQhrd-jKPl6hOYCfv2vUY3CyHS74bvqliVrnIpeNGuYCRPezfxTm_G2pX6ujFTxiBcent2F0TH4AaIFoF-Pu-E-_EyGIniKDLoMCdeF0U8-XfKh2IBMCe6xYXwxY85A5tT"/>
          <p:cNvPicPr preferRelativeResize="0"/>
          <p:nvPr/>
        </p:nvPicPr>
        <p:blipFill rotWithShape="1">
          <a:blip r:embed="rId3">
            <a:alphaModFix/>
          </a:blip>
          <a:srcRect/>
          <a:stretch/>
        </p:blipFill>
        <p:spPr>
          <a:xfrm>
            <a:off x="4645040" y="1459597"/>
            <a:ext cx="3990960" cy="2935800"/>
          </a:xfrm>
          <a:prstGeom prst="rect">
            <a:avLst/>
          </a:prstGeom>
          <a:noFill/>
          <a:ln>
            <a:noFill/>
          </a:ln>
        </p:spPr>
      </p:pic>
      <p:sp>
        <p:nvSpPr>
          <p:cNvPr id="609" name="Google Shape;609;p2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10" name="Google Shape;610;p2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11" name="Google Shape;611;p2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7" name="Google Shape;617;p27"/>
          <p:cNvSpPr txBox="1">
            <a:spLocks noGrp="1"/>
          </p:cNvSpPr>
          <p:nvPr>
            <p:ph type="body" idx="4294967295"/>
          </p:nvPr>
        </p:nvSpPr>
        <p:spPr>
          <a:xfrm>
            <a:off x="539750" y="1481176"/>
            <a:ext cx="37592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Aesthetic considerations: colours, space and fonts</a:t>
            </a:r>
            <a:endParaRPr/>
          </a:p>
          <a:p>
            <a:pPr marL="0" lvl="0" indent="0" algn="l" rtl="0">
              <a:lnSpc>
                <a:spcPct val="115000"/>
              </a:lnSpc>
              <a:spcBef>
                <a:spcPts val="0"/>
              </a:spcBef>
              <a:spcAft>
                <a:spcPts val="0"/>
              </a:spcAft>
              <a:buSzPts val="1800"/>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right layout of text, graphics and images is crucial for the poster's effectiveness.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addition to </a:t>
            </a:r>
            <a:r>
              <a:rPr lang="es-ES" sz="1400">
                <a:solidFill>
                  <a:schemeClr val="dk2"/>
                </a:solidFill>
                <a:highlight>
                  <a:srgbClr val="C8BCC0"/>
                </a:highlight>
                <a:latin typeface="Arial"/>
                <a:ea typeface="Arial"/>
                <a:cs typeface="Arial"/>
                <a:sym typeface="Arial"/>
              </a:rPr>
              <a:t>striking a balance</a:t>
            </a:r>
            <a:r>
              <a:rPr lang="es-ES" sz="1400">
                <a:solidFill>
                  <a:schemeClr val="dk2"/>
                </a:solidFill>
                <a:latin typeface="Arial"/>
                <a:ea typeface="Arial"/>
                <a:cs typeface="Arial"/>
                <a:sym typeface="Arial"/>
              </a:rPr>
              <a:t>, they must be laid out according to strategic reference points. To do this, you need to take into account the size of the paper and how many sections you are going to divide it into.</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618" name="Google Shape;618;p27" descr="PLANTEAMIENTO&#10;DEL&#10;PROBLEMA&#10;9) Confirmar la inexistencia de&#10;investigaciones sobre deserción&#10;escolar en el liceo Industrial&#10;..."/>
          <p:cNvPicPr preferRelativeResize="0"/>
          <p:nvPr/>
        </p:nvPicPr>
        <p:blipFill rotWithShape="1">
          <a:blip r:embed="rId3">
            <a:alphaModFix/>
          </a:blip>
          <a:srcRect/>
          <a:stretch/>
        </p:blipFill>
        <p:spPr>
          <a:xfrm>
            <a:off x="4663331" y="1421812"/>
            <a:ext cx="4000256" cy="3000072"/>
          </a:xfrm>
          <a:prstGeom prst="rect">
            <a:avLst/>
          </a:prstGeom>
          <a:noFill/>
          <a:ln>
            <a:noFill/>
          </a:ln>
        </p:spPr>
      </p:pic>
      <p:sp>
        <p:nvSpPr>
          <p:cNvPr id="619" name="Google Shape;619;p2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20" name="Google Shape;620;p2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21" name="Google Shape;621;p2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28"/>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Aesthetic considerations: colours, space and fonts</a:t>
            </a:r>
            <a:endParaRPr/>
          </a:p>
          <a:p>
            <a:pPr marL="0" lvl="0" indent="0" algn="l" rtl="0">
              <a:lnSpc>
                <a:spcPct val="115000"/>
              </a:lnSpc>
              <a:spcBef>
                <a:spcPts val="0"/>
              </a:spcBef>
              <a:spcAft>
                <a:spcPts val="0"/>
              </a:spcAft>
              <a:buSzPts val="1800"/>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Avoid fonts that are difficult to read, and combinations of too many different fonts.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627" name="Google Shape;627;p28"/>
          <p:cNvSpPr txBox="1"/>
          <p:nvPr/>
        </p:nvSpPr>
        <p:spPr>
          <a:xfrm>
            <a:off x="2113611" y="2676399"/>
            <a:ext cx="2247102" cy="456092"/>
          </a:xfrm>
          <a:prstGeom prst="rect">
            <a:avLst/>
          </a:prstGeom>
          <a:solidFill>
            <a:srgbClr val="FFEBEB"/>
          </a:solid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Recommended fonts</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628" name="Google Shape;628;p28"/>
          <p:cNvSpPr txBox="1"/>
          <p:nvPr/>
        </p:nvSpPr>
        <p:spPr>
          <a:xfrm>
            <a:off x="4564710" y="2676399"/>
            <a:ext cx="2496885" cy="456092"/>
          </a:xfrm>
          <a:prstGeom prst="rect">
            <a:avLst/>
          </a:prstGeom>
          <a:solidFill>
            <a:srgbClr val="FFEBEB"/>
          </a:solid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Fonts not recommended</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629" name="Google Shape;629;p28"/>
          <p:cNvSpPr/>
          <p:nvPr/>
        </p:nvSpPr>
        <p:spPr>
          <a:xfrm>
            <a:off x="2120900" y="2672596"/>
            <a:ext cx="2227910" cy="456092"/>
          </a:xfrm>
          <a:custGeom>
            <a:avLst/>
            <a:gdLst/>
            <a:ahLst/>
            <a:cxnLst/>
            <a:rect l="l" t="t" r="r" b="b"/>
            <a:pathLst>
              <a:path w="2227910" h="456092" extrusionOk="0">
                <a:moveTo>
                  <a:pt x="16527" y="13079"/>
                </a:moveTo>
                <a:cubicBezTo>
                  <a:pt x="38926" y="-18642"/>
                  <a:pt x="2117186" y="8102"/>
                  <a:pt x="2210484" y="13079"/>
                </a:cubicBezTo>
                <a:cubicBezTo>
                  <a:pt x="2249241" y="58290"/>
                  <a:pt x="2218428" y="304579"/>
                  <a:pt x="2210484" y="449808"/>
                </a:cubicBezTo>
                <a:cubicBezTo>
                  <a:pt x="1301532" y="585049"/>
                  <a:pt x="1064790" y="293420"/>
                  <a:pt x="35383" y="451343"/>
                </a:cubicBezTo>
                <a:cubicBezTo>
                  <a:pt x="15316" y="294787"/>
                  <a:pt x="-2450" y="180049"/>
                  <a:pt x="16527" y="1307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30" name="Google Shape;630;p28"/>
          <p:cNvSpPr/>
          <p:nvPr/>
        </p:nvSpPr>
        <p:spPr>
          <a:xfrm>
            <a:off x="4572000" y="2672596"/>
            <a:ext cx="2475560" cy="456092"/>
          </a:xfrm>
          <a:custGeom>
            <a:avLst/>
            <a:gdLst/>
            <a:ahLst/>
            <a:cxnLst/>
            <a:rect l="l" t="t" r="r" b="b"/>
            <a:pathLst>
              <a:path w="2475560" h="456092" extrusionOk="0">
                <a:moveTo>
                  <a:pt x="18364" y="13079"/>
                </a:moveTo>
                <a:cubicBezTo>
                  <a:pt x="49355" y="-15505"/>
                  <a:pt x="2354377" y="7537"/>
                  <a:pt x="2456197" y="13079"/>
                </a:cubicBezTo>
                <a:cubicBezTo>
                  <a:pt x="2510363" y="60897"/>
                  <a:pt x="2463313" y="304672"/>
                  <a:pt x="2456197" y="449808"/>
                </a:cubicBezTo>
                <a:cubicBezTo>
                  <a:pt x="1805465" y="584821"/>
                  <a:pt x="559108" y="293817"/>
                  <a:pt x="39316" y="451343"/>
                </a:cubicBezTo>
                <a:cubicBezTo>
                  <a:pt x="31357" y="301412"/>
                  <a:pt x="-12584" y="176778"/>
                  <a:pt x="18364" y="1307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31" name="Google Shape;631;p2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32" name="Google Shape;632;p28"/>
          <p:cNvSpPr/>
          <p:nvPr/>
        </p:nvSpPr>
        <p:spPr>
          <a:xfrm>
            <a:off x="2113611" y="3228973"/>
            <a:ext cx="2247102" cy="1550845"/>
          </a:xfrm>
          <a:prstGeom prst="rect">
            <a:avLst/>
          </a:prstGeom>
          <a:noFill/>
          <a:ln>
            <a:noFill/>
          </a:ln>
        </p:spPr>
        <p:txBody>
          <a:bodyPr spcFirstLastPara="1" wrap="square" lIns="68400" tIns="68400" rIns="68400" bIns="68400" anchor="t" anchorCtr="0">
            <a:normAutofit/>
          </a:bodyPr>
          <a:lstStyle/>
          <a:p>
            <a:pPr marL="0" marR="0" lvl="0" indent="0" algn="ctr" rtl="0">
              <a:lnSpc>
                <a:spcPct val="90000"/>
              </a:lnSpc>
              <a:spcBef>
                <a:spcPts val="0"/>
              </a:spcBef>
              <a:spcAft>
                <a:spcPts val="0"/>
              </a:spcAft>
              <a:buClr>
                <a:srgbClr val="000000"/>
              </a:buClr>
              <a:buSzPts val="1295"/>
              <a:buFont typeface="Arial"/>
              <a:buNone/>
            </a:pPr>
            <a:r>
              <a:rPr lang="es-ES" sz="1295" b="0" i="0" u="none" strike="noStrike" cap="none">
                <a:solidFill>
                  <a:srgbClr val="333333"/>
                </a:solidFill>
                <a:highlight>
                  <a:srgbClr val="F9F9F9"/>
                </a:highlight>
                <a:latin typeface="Arial"/>
                <a:ea typeface="Arial"/>
                <a:cs typeface="Arial"/>
                <a:sym typeface="Arial"/>
              </a:rPr>
              <a:t>Arial</a:t>
            </a:r>
            <a:endParaRPr sz="1295" b="0" i="0" u="none" strike="noStrike" cap="none">
              <a:solidFill>
                <a:srgbClr val="000000"/>
              </a:solidFill>
              <a:latin typeface="Arial"/>
              <a:ea typeface="Arial"/>
              <a:cs typeface="Arial"/>
              <a:sym typeface="Arial"/>
            </a:endParaRPr>
          </a:p>
          <a:p>
            <a:pPr marL="0" marR="0" lvl="0" indent="0" algn="ctr" rtl="0">
              <a:lnSpc>
                <a:spcPct val="90000"/>
              </a:lnSpc>
              <a:spcBef>
                <a:spcPts val="901"/>
              </a:spcBef>
              <a:spcAft>
                <a:spcPts val="0"/>
              </a:spcAft>
              <a:buClr>
                <a:srgbClr val="000000"/>
              </a:buClr>
              <a:buSzPts val="1295"/>
              <a:buFont typeface="Arial"/>
              <a:buNone/>
            </a:pPr>
            <a:r>
              <a:rPr lang="es-ES" sz="1295" b="0" i="0" u="none" strike="noStrike" cap="none">
                <a:solidFill>
                  <a:srgbClr val="333333"/>
                </a:solidFill>
                <a:highlight>
                  <a:srgbClr val="F9F9F9"/>
                </a:highlight>
                <a:latin typeface="Verdana"/>
                <a:ea typeface="Verdana"/>
                <a:cs typeface="Verdana"/>
                <a:sym typeface="Verdana"/>
              </a:rPr>
              <a:t>Verdana</a:t>
            </a:r>
            <a:r>
              <a:rPr lang="es-ES" sz="1295" b="0" i="0" u="none" strike="noStrike" cap="none">
                <a:solidFill>
                  <a:srgbClr val="333333"/>
                </a:solidFill>
                <a:highlight>
                  <a:srgbClr val="F9F9F9"/>
                </a:highlight>
                <a:latin typeface="Arial"/>
                <a:ea typeface="Arial"/>
                <a:cs typeface="Arial"/>
                <a:sym typeface="Arial"/>
              </a:rPr>
              <a:t> </a:t>
            </a:r>
            <a:endParaRPr sz="1295" b="0" i="0" u="none" strike="noStrike" cap="none">
              <a:solidFill>
                <a:srgbClr val="000000"/>
              </a:solidFill>
              <a:latin typeface="Arial"/>
              <a:ea typeface="Arial"/>
              <a:cs typeface="Arial"/>
              <a:sym typeface="Arial"/>
            </a:endParaRPr>
          </a:p>
          <a:p>
            <a:pPr marL="0" marR="0" lvl="0" indent="0" algn="ctr" rtl="0">
              <a:lnSpc>
                <a:spcPct val="90000"/>
              </a:lnSpc>
              <a:spcBef>
                <a:spcPts val="901"/>
              </a:spcBef>
              <a:spcAft>
                <a:spcPts val="0"/>
              </a:spcAft>
              <a:buClr>
                <a:srgbClr val="000000"/>
              </a:buClr>
              <a:buSzPts val="1295"/>
              <a:buFont typeface="Arial"/>
              <a:buNone/>
            </a:pPr>
            <a:r>
              <a:rPr lang="es-ES" sz="1295" b="0" i="0" u="none" strike="noStrike" cap="none">
                <a:solidFill>
                  <a:srgbClr val="333333"/>
                </a:solidFill>
                <a:highlight>
                  <a:srgbClr val="F9F9F9"/>
                </a:highlight>
                <a:latin typeface="Times New Roman"/>
                <a:ea typeface="Times New Roman"/>
                <a:cs typeface="Times New Roman"/>
                <a:sym typeface="Times New Roman"/>
              </a:rPr>
              <a:t>Times New Roman</a:t>
            </a:r>
            <a:endParaRPr sz="1295" b="0" i="0" u="none" strike="noStrike" cap="none">
              <a:solidFill>
                <a:srgbClr val="000000"/>
              </a:solidFill>
              <a:latin typeface="Arial"/>
              <a:ea typeface="Arial"/>
              <a:cs typeface="Arial"/>
              <a:sym typeface="Arial"/>
            </a:endParaRPr>
          </a:p>
          <a:p>
            <a:pPr marL="0" marR="0" lvl="0" indent="0" algn="ctr" rtl="0">
              <a:lnSpc>
                <a:spcPct val="90000"/>
              </a:lnSpc>
              <a:spcBef>
                <a:spcPts val="901"/>
              </a:spcBef>
              <a:spcAft>
                <a:spcPts val="0"/>
              </a:spcAft>
              <a:buClr>
                <a:srgbClr val="000000"/>
              </a:buClr>
              <a:buSzPts val="1295"/>
              <a:buFont typeface="Arial"/>
              <a:buNone/>
            </a:pPr>
            <a:r>
              <a:rPr lang="es-ES" sz="1295" b="0" i="0" u="none" strike="noStrike" cap="none">
                <a:solidFill>
                  <a:srgbClr val="333333"/>
                </a:solidFill>
                <a:highlight>
                  <a:srgbClr val="F9F9F9"/>
                </a:highlight>
                <a:latin typeface="Courier New"/>
                <a:ea typeface="Courier New"/>
                <a:cs typeface="Courier New"/>
                <a:sym typeface="Courier New"/>
              </a:rPr>
              <a:t>Courier New</a:t>
            </a:r>
            <a:endParaRPr sz="1295" b="0" i="0" u="none" strike="noStrike" cap="none">
              <a:solidFill>
                <a:srgbClr val="000000"/>
              </a:solidFill>
              <a:latin typeface="Arial"/>
              <a:ea typeface="Arial"/>
              <a:cs typeface="Arial"/>
              <a:sym typeface="Arial"/>
            </a:endParaRPr>
          </a:p>
          <a:p>
            <a:pPr marL="0" marR="0" lvl="0" indent="0" algn="ctr" rtl="0">
              <a:lnSpc>
                <a:spcPct val="90000"/>
              </a:lnSpc>
              <a:spcBef>
                <a:spcPts val="901"/>
              </a:spcBef>
              <a:spcAft>
                <a:spcPts val="0"/>
              </a:spcAft>
              <a:buClr>
                <a:srgbClr val="000000"/>
              </a:buClr>
              <a:buSzPts val="1295"/>
              <a:buFont typeface="Arial"/>
              <a:buNone/>
            </a:pPr>
            <a:r>
              <a:rPr lang="es-ES" sz="1295" b="0" i="0" u="none" strike="noStrike" cap="none">
                <a:solidFill>
                  <a:srgbClr val="333333"/>
                </a:solidFill>
                <a:highlight>
                  <a:srgbClr val="F9F9F9"/>
                </a:highlight>
                <a:latin typeface="Calibri"/>
                <a:ea typeface="Calibri"/>
                <a:cs typeface="Calibri"/>
                <a:sym typeface="Calibri"/>
              </a:rPr>
              <a:t>Calibri</a:t>
            </a:r>
            <a:endParaRPr sz="1295" b="0" i="0" u="none" strike="noStrike" cap="none">
              <a:solidFill>
                <a:srgbClr val="000000"/>
              </a:solidFill>
              <a:latin typeface="Arial"/>
              <a:ea typeface="Arial"/>
              <a:cs typeface="Arial"/>
              <a:sym typeface="Arial"/>
            </a:endParaRPr>
          </a:p>
          <a:p>
            <a:pPr marL="177840" marR="0" lvl="0" indent="-75600" algn="l" rtl="0">
              <a:lnSpc>
                <a:spcPct val="80000"/>
              </a:lnSpc>
              <a:spcBef>
                <a:spcPts val="0"/>
              </a:spcBef>
              <a:spcAft>
                <a:spcPts val="0"/>
              </a:spcAft>
              <a:buClr>
                <a:srgbClr val="000000"/>
              </a:buClr>
              <a:buSzPts val="1295"/>
              <a:buFont typeface="Arial"/>
              <a:buNone/>
            </a:pPr>
            <a:endParaRPr sz="1295" b="0" i="0" u="none" strike="noStrike" cap="none">
              <a:solidFill>
                <a:srgbClr val="000000"/>
              </a:solidFill>
              <a:latin typeface="Arial"/>
              <a:ea typeface="Arial"/>
              <a:cs typeface="Arial"/>
              <a:sym typeface="Arial"/>
            </a:endParaRPr>
          </a:p>
          <a:p>
            <a:pPr marL="101520" marR="0" lvl="0" indent="-75600" algn="l" rtl="0">
              <a:lnSpc>
                <a:spcPct val="80000"/>
              </a:lnSpc>
              <a:spcBef>
                <a:spcPts val="1400"/>
              </a:spcBef>
              <a:spcAft>
                <a:spcPts val="0"/>
              </a:spcAft>
              <a:buClr>
                <a:srgbClr val="000000"/>
              </a:buClr>
              <a:buSzPts val="1295"/>
              <a:buFont typeface="Arial"/>
              <a:buNone/>
            </a:pPr>
            <a:endParaRPr sz="1295" b="0" i="0" u="none" strike="noStrike" cap="none">
              <a:solidFill>
                <a:srgbClr val="000000"/>
              </a:solidFill>
              <a:latin typeface="Arial"/>
              <a:ea typeface="Arial"/>
              <a:cs typeface="Arial"/>
              <a:sym typeface="Arial"/>
            </a:endParaRPr>
          </a:p>
        </p:txBody>
      </p:sp>
      <p:sp>
        <p:nvSpPr>
          <p:cNvPr id="633" name="Google Shape;633;p28"/>
          <p:cNvSpPr/>
          <p:nvPr/>
        </p:nvSpPr>
        <p:spPr>
          <a:xfrm>
            <a:off x="4571999" y="3224283"/>
            <a:ext cx="2489595" cy="1849367"/>
          </a:xfrm>
          <a:prstGeom prst="rect">
            <a:avLst/>
          </a:prstGeom>
          <a:noFill/>
          <a:ln>
            <a:noFill/>
          </a:ln>
        </p:spPr>
        <p:txBody>
          <a:bodyPr spcFirstLastPara="1" wrap="square" lIns="68400" tIns="68400" rIns="68400" bIns="68400" anchor="t" anchorCtr="0">
            <a:normAutofit/>
          </a:bodyPr>
          <a:lstStyle/>
          <a:p>
            <a:pPr marL="0" marR="0" lvl="0" indent="0" algn="ctr" rtl="0">
              <a:lnSpc>
                <a:spcPct val="70000"/>
              </a:lnSpc>
              <a:spcBef>
                <a:spcPts val="0"/>
              </a:spcBef>
              <a:spcAft>
                <a:spcPts val="0"/>
              </a:spcAft>
              <a:buClr>
                <a:srgbClr val="000000"/>
              </a:buClr>
              <a:buSzPts val="1400"/>
              <a:buFont typeface="Arial"/>
              <a:buNone/>
            </a:pPr>
            <a:r>
              <a:rPr lang="es-ES" sz="1400" b="0" i="0" u="none" strike="noStrike" cap="none">
                <a:solidFill>
                  <a:srgbClr val="333333"/>
                </a:solidFill>
                <a:highlight>
                  <a:srgbClr val="F9F9F9"/>
                </a:highlight>
                <a:latin typeface="Impact"/>
                <a:ea typeface="Impact"/>
                <a:cs typeface="Impact"/>
                <a:sym typeface="Impact"/>
              </a:rPr>
              <a:t>Impact</a:t>
            </a:r>
            <a:endParaRPr sz="1400" b="0" i="0" u="none" strike="noStrike" cap="none">
              <a:solidFill>
                <a:srgbClr val="000000"/>
              </a:solidFill>
              <a:latin typeface="Arial"/>
              <a:ea typeface="Arial"/>
              <a:cs typeface="Arial"/>
              <a:sym typeface="Arial"/>
            </a:endParaRPr>
          </a:p>
          <a:p>
            <a:pPr marL="0" marR="0" lvl="0" indent="0" algn="ctr" rtl="0">
              <a:lnSpc>
                <a:spcPct val="70000"/>
              </a:lnSpc>
              <a:spcBef>
                <a:spcPts val="1400"/>
              </a:spcBef>
              <a:spcAft>
                <a:spcPts val="0"/>
              </a:spcAft>
              <a:buClr>
                <a:srgbClr val="000000"/>
              </a:buClr>
              <a:buSzPts val="1400"/>
              <a:buFont typeface="Arial"/>
              <a:buNone/>
            </a:pPr>
            <a:r>
              <a:rPr lang="es-ES" sz="1400" b="0" i="0" u="none" strike="noStrike" cap="none">
                <a:solidFill>
                  <a:srgbClr val="333333"/>
                </a:solidFill>
                <a:highlight>
                  <a:srgbClr val="F9F9F9"/>
                </a:highlight>
                <a:latin typeface="Arial"/>
                <a:ea typeface="Arial"/>
                <a:cs typeface="Arial"/>
                <a:sym typeface="Arial"/>
              </a:rPr>
              <a:t> </a:t>
            </a:r>
            <a:r>
              <a:rPr lang="es-ES" sz="1400" b="0" i="0" u="none" strike="noStrike" cap="none">
                <a:solidFill>
                  <a:srgbClr val="333333"/>
                </a:solidFill>
                <a:highlight>
                  <a:srgbClr val="F9F9F9"/>
                </a:highlight>
                <a:latin typeface="Lobster"/>
                <a:ea typeface="Lobster"/>
                <a:cs typeface="Lobster"/>
                <a:sym typeface="Lobster"/>
              </a:rPr>
              <a:t>Lobster</a:t>
            </a:r>
            <a:endParaRPr sz="1400" b="0" i="0" u="none" strike="noStrike" cap="none">
              <a:solidFill>
                <a:srgbClr val="000000"/>
              </a:solidFill>
              <a:latin typeface="Arial"/>
              <a:ea typeface="Arial"/>
              <a:cs typeface="Arial"/>
              <a:sym typeface="Arial"/>
            </a:endParaRPr>
          </a:p>
          <a:p>
            <a:pPr marL="0" marR="0" lvl="0" indent="0" algn="ctr" rtl="0">
              <a:lnSpc>
                <a:spcPct val="70000"/>
              </a:lnSpc>
              <a:spcBef>
                <a:spcPts val="1400"/>
              </a:spcBef>
              <a:spcAft>
                <a:spcPts val="0"/>
              </a:spcAft>
              <a:buClr>
                <a:srgbClr val="000000"/>
              </a:buClr>
              <a:buSzPts val="1400"/>
              <a:buFont typeface="Arial"/>
              <a:buNone/>
            </a:pPr>
            <a:r>
              <a:rPr lang="es-ES" sz="1400" b="0" i="0" u="none" strike="noStrike" cap="none">
                <a:solidFill>
                  <a:srgbClr val="333333"/>
                </a:solidFill>
                <a:highlight>
                  <a:srgbClr val="F9F9F9"/>
                </a:highlight>
                <a:latin typeface="Snowburst One"/>
                <a:ea typeface="Snowburst One"/>
                <a:cs typeface="Snowburst One"/>
                <a:sym typeface="Snowburst One"/>
              </a:rPr>
              <a:t>snow</a:t>
            </a:r>
            <a:endParaRPr sz="1400" b="0" i="0" u="none" strike="noStrike" cap="none">
              <a:solidFill>
                <a:srgbClr val="000000"/>
              </a:solidFill>
              <a:latin typeface="Arial"/>
              <a:ea typeface="Arial"/>
              <a:cs typeface="Arial"/>
              <a:sym typeface="Arial"/>
            </a:endParaRPr>
          </a:p>
          <a:p>
            <a:pPr marL="0" marR="0" lvl="0" indent="0" algn="ctr" rtl="0">
              <a:lnSpc>
                <a:spcPct val="70000"/>
              </a:lnSpc>
              <a:spcBef>
                <a:spcPts val="1400"/>
              </a:spcBef>
              <a:spcAft>
                <a:spcPts val="0"/>
              </a:spcAft>
              <a:buClr>
                <a:srgbClr val="000000"/>
              </a:buClr>
              <a:buSzPts val="1400"/>
              <a:buFont typeface="Arial"/>
              <a:buNone/>
            </a:pPr>
            <a:r>
              <a:rPr lang="es-ES" sz="1400" b="0" i="0" u="none" strike="noStrike" cap="none">
                <a:solidFill>
                  <a:srgbClr val="333333"/>
                </a:solidFill>
                <a:highlight>
                  <a:srgbClr val="F9F9F9"/>
                </a:highlight>
                <a:latin typeface="Playball"/>
                <a:ea typeface="Playball"/>
                <a:cs typeface="Playball"/>
                <a:sym typeface="Playball"/>
              </a:rPr>
              <a:t>Playball</a:t>
            </a:r>
            <a:endParaRPr sz="1400" b="0" i="0" u="none" strike="noStrike" cap="none">
              <a:solidFill>
                <a:srgbClr val="000000"/>
              </a:solidFill>
              <a:latin typeface="Arial"/>
              <a:ea typeface="Arial"/>
              <a:cs typeface="Arial"/>
              <a:sym typeface="Arial"/>
            </a:endParaRPr>
          </a:p>
          <a:p>
            <a:pPr marL="0" marR="0" lvl="0" indent="0" algn="ctr" rtl="0">
              <a:lnSpc>
                <a:spcPct val="70000"/>
              </a:lnSpc>
              <a:spcBef>
                <a:spcPts val="1400"/>
              </a:spcBef>
              <a:spcAft>
                <a:spcPts val="0"/>
              </a:spcAft>
              <a:buClr>
                <a:srgbClr val="000000"/>
              </a:buClr>
              <a:buSzPts val="1400"/>
              <a:buFont typeface="Arial"/>
              <a:buNone/>
            </a:pPr>
            <a:r>
              <a:rPr lang="es-ES" sz="1400" b="0" i="0" u="none" strike="noStrike" cap="none">
                <a:solidFill>
                  <a:srgbClr val="333333"/>
                </a:solidFill>
                <a:highlight>
                  <a:srgbClr val="F9F9F9"/>
                </a:highlight>
                <a:latin typeface="Fascinate"/>
                <a:ea typeface="Fascinate"/>
                <a:cs typeface="Fascinate"/>
                <a:sym typeface="Fascinate"/>
              </a:rPr>
              <a:t>Fascinate</a:t>
            </a:r>
            <a:endParaRPr sz="1400" b="0" i="0" u="none" strike="noStrike" cap="none">
              <a:solidFill>
                <a:srgbClr val="000000"/>
              </a:solidFill>
              <a:latin typeface="Arial"/>
              <a:ea typeface="Arial"/>
              <a:cs typeface="Arial"/>
              <a:sym typeface="Arial"/>
            </a:endParaRPr>
          </a:p>
        </p:txBody>
      </p:sp>
      <p:sp>
        <p:nvSpPr>
          <p:cNvPr id="634" name="Google Shape;634;p28"/>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35" name="Google Shape;635;p2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36" name="Google Shape;636;p2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2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42" name="Google Shape;642;p29"/>
          <p:cNvSpPr txBox="1">
            <a:spLocks noGrp="1"/>
          </p:cNvSpPr>
          <p:nvPr>
            <p:ph type="body" idx="4294967295"/>
          </p:nvPr>
        </p:nvSpPr>
        <p:spPr>
          <a:xfrm>
            <a:off x="539750" y="1481176"/>
            <a:ext cx="20510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Using images and graphics</a:t>
            </a:r>
            <a:endParaRPr/>
          </a:p>
          <a:p>
            <a:pPr marL="0" lvl="0" indent="0" algn="l" rtl="0">
              <a:lnSpc>
                <a:spcPct val="115000"/>
              </a:lnSpc>
              <a:spcBef>
                <a:spcPts val="0"/>
              </a:spcBef>
              <a:spcAft>
                <a:spcPts val="0"/>
              </a:spcAft>
              <a:buSzPts val="1800"/>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643" name="Google Shape;643;p29"/>
          <p:cNvSpPr/>
          <p:nvPr/>
        </p:nvSpPr>
        <p:spPr>
          <a:xfrm>
            <a:off x="2977520" y="1481176"/>
            <a:ext cx="5658480" cy="314856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4" name="Google Shape;644;p29"/>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45" name="Google Shape;645;p2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46" name="Google Shape;646;p2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3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52" name="Google Shape;652;p30"/>
          <p:cNvSpPr txBox="1">
            <a:spLocks noGrp="1"/>
          </p:cNvSpPr>
          <p:nvPr>
            <p:ph type="body" idx="4294967295"/>
          </p:nvPr>
        </p:nvSpPr>
        <p:spPr>
          <a:xfrm>
            <a:off x="539750" y="1481176"/>
            <a:ext cx="20510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Using images and graphics</a:t>
            </a:r>
            <a:endParaRPr/>
          </a:p>
          <a:p>
            <a:pPr marL="0" lvl="0" indent="0" algn="l" rtl="0">
              <a:lnSpc>
                <a:spcPct val="115000"/>
              </a:lnSpc>
              <a:spcBef>
                <a:spcPts val="0"/>
              </a:spcBef>
              <a:spcAft>
                <a:spcPts val="0"/>
              </a:spcAft>
              <a:buSzPts val="1800"/>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653" name="Google Shape;653;p30"/>
          <p:cNvSpPr/>
          <p:nvPr/>
        </p:nvSpPr>
        <p:spPr>
          <a:xfrm>
            <a:off x="3005981" y="1481176"/>
            <a:ext cx="5610969" cy="3196019"/>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4" name="Google Shape;654;p3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55" name="Google Shape;655;p3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56" name="Google Shape;656;p3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3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62" name="Google Shape;662;p31"/>
          <p:cNvSpPr txBox="1">
            <a:spLocks noGrp="1"/>
          </p:cNvSpPr>
          <p:nvPr>
            <p:ph type="body" idx="4294967295"/>
          </p:nvPr>
        </p:nvSpPr>
        <p:spPr>
          <a:xfrm>
            <a:off x="539750" y="1481176"/>
            <a:ext cx="41338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Using images and graphics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Datawrapapper: </a:t>
            </a:r>
            <a:r>
              <a:rPr lang="es-ES" sz="1000" u="sng">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https://www.datawrapper.de/</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Infogr.am: </a:t>
            </a:r>
            <a:r>
              <a:rPr lang="es-ES" sz="1000" u="sng">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https://infogr.am/</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Excel</a:t>
            </a:r>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Others…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663" name="Google Shape;663;p31"/>
          <p:cNvPicPr preferRelativeResize="0"/>
          <p:nvPr/>
        </p:nvPicPr>
        <p:blipFill rotWithShape="1">
          <a:blip r:embed="rId5">
            <a:alphaModFix/>
          </a:blip>
          <a:srcRect t="12735"/>
          <a:stretch/>
        </p:blipFill>
        <p:spPr>
          <a:xfrm>
            <a:off x="3060033" y="2548788"/>
            <a:ext cx="1579266" cy="2002575"/>
          </a:xfrm>
          <a:prstGeom prst="rect">
            <a:avLst/>
          </a:prstGeom>
          <a:noFill/>
          <a:ln>
            <a:noFill/>
          </a:ln>
        </p:spPr>
      </p:pic>
      <p:pic>
        <p:nvPicPr>
          <p:cNvPr id="664" name="Google Shape;664;p31"/>
          <p:cNvPicPr preferRelativeResize="0"/>
          <p:nvPr/>
        </p:nvPicPr>
        <p:blipFill rotWithShape="1">
          <a:blip r:embed="rId6">
            <a:alphaModFix/>
          </a:blip>
          <a:srcRect/>
          <a:stretch/>
        </p:blipFill>
        <p:spPr>
          <a:xfrm>
            <a:off x="4931923" y="1924336"/>
            <a:ext cx="3704077" cy="2627027"/>
          </a:xfrm>
          <a:prstGeom prst="rect">
            <a:avLst/>
          </a:prstGeom>
          <a:noFill/>
          <a:ln>
            <a:noFill/>
          </a:ln>
        </p:spPr>
      </p:pic>
      <p:sp>
        <p:nvSpPr>
          <p:cNvPr id="665" name="Google Shape;665;p3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66" name="Google Shape;666;p3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67" name="Google Shape;667;p3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3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73" name="Google Shape;673;p32"/>
          <p:cNvSpPr txBox="1">
            <a:spLocks noGrp="1"/>
          </p:cNvSpPr>
          <p:nvPr>
            <p:ph type="body" idx="4294967295"/>
          </p:nvPr>
        </p:nvSpPr>
        <p:spPr>
          <a:xfrm>
            <a:off x="539750" y="1481176"/>
            <a:ext cx="809625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Using images and graphics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These resources must be of suitable </a:t>
            </a:r>
            <a:r>
              <a:rPr lang="es-ES" sz="1400">
                <a:solidFill>
                  <a:schemeClr val="dk2"/>
                </a:solidFill>
                <a:highlight>
                  <a:srgbClr val="C8BCC0"/>
                </a:highlight>
                <a:latin typeface="Arial"/>
                <a:ea typeface="Arial"/>
                <a:cs typeface="Arial"/>
                <a:sym typeface="Arial"/>
              </a:rPr>
              <a:t>quality</a:t>
            </a:r>
            <a:r>
              <a:rPr lang="es-ES" sz="1400">
                <a:solidFill>
                  <a:schemeClr val="dk2"/>
                </a:solidFill>
                <a:latin typeface="Arial"/>
                <a:ea typeface="Arial"/>
                <a:cs typeface="Arial"/>
                <a:sym typeface="Arial"/>
              </a:rPr>
              <a:t> and used to make the data or information </a:t>
            </a:r>
            <a:r>
              <a:rPr lang="es-ES" sz="1400">
                <a:solidFill>
                  <a:schemeClr val="dk2"/>
                </a:solidFill>
                <a:highlight>
                  <a:srgbClr val="C8BCC0"/>
                </a:highlight>
                <a:latin typeface="Arial"/>
                <a:ea typeface="Arial"/>
                <a:cs typeface="Arial"/>
                <a:sym typeface="Arial"/>
              </a:rPr>
              <a:t>meaningful and relevant.</a:t>
            </a:r>
            <a:endParaRPr sz="1400">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authorship must be cited, as well as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license for the resources used.</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Google: usage rights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Flickr: </a:t>
            </a:r>
            <a:r>
              <a:rPr lang="es-ES" sz="1000" u="sng">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https://www.flickr.com/groups/flicrkrenespaol/</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Pixabay: </a:t>
            </a:r>
            <a:r>
              <a:rPr lang="es-ES" sz="1000" u="sng">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https://pixabay.com/es/</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Others…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674" name="Google Shape;674;p32"/>
          <p:cNvPicPr preferRelativeResize="0"/>
          <p:nvPr/>
        </p:nvPicPr>
        <p:blipFill rotWithShape="1">
          <a:blip r:embed="rId5">
            <a:alphaModFix/>
          </a:blip>
          <a:srcRect/>
          <a:stretch/>
        </p:blipFill>
        <p:spPr>
          <a:xfrm>
            <a:off x="5414001" y="2721123"/>
            <a:ext cx="3221999" cy="1830240"/>
          </a:xfrm>
          <a:prstGeom prst="rect">
            <a:avLst/>
          </a:prstGeom>
          <a:noFill/>
          <a:ln>
            <a:noFill/>
          </a:ln>
        </p:spPr>
      </p:pic>
      <p:sp>
        <p:nvSpPr>
          <p:cNvPr id="675" name="Google Shape;675;p3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676" name="Google Shape;676;p3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677" name="Google Shape;677;p3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33"/>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83" name="Google Shape;683;p33"/>
          <p:cNvSpPr/>
          <p:nvPr/>
        </p:nvSpPr>
        <p:spPr>
          <a:xfrm flipH="1">
            <a:off x="2907899" y="4263591"/>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84" name="Google Shape;684;p33"/>
          <p:cNvSpPr/>
          <p:nvPr/>
        </p:nvSpPr>
        <p:spPr>
          <a:xfrm rot="5176761" flipH="1">
            <a:off x="5791519" y="2450793"/>
            <a:ext cx="1203840" cy="1769168"/>
          </a:xfrm>
          <a:prstGeom prst="wedgeEllipseCallout">
            <a:avLst>
              <a:gd name="adj1" fmla="val 30728"/>
              <a:gd name="adj2" fmla="val 94028"/>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5" name="Google Shape;685;p33"/>
          <p:cNvSpPr/>
          <p:nvPr/>
        </p:nvSpPr>
        <p:spPr>
          <a:xfrm rot="-4894804">
            <a:off x="2217052" y="1907362"/>
            <a:ext cx="1101662" cy="1565472"/>
          </a:xfrm>
          <a:prstGeom prst="wedgeEllipseCallout">
            <a:avLst>
              <a:gd name="adj1" fmla="val -6513"/>
              <a:gd name="adj2" fmla="val 7282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6" name="Google Shape;686;p33"/>
          <p:cNvSpPr/>
          <p:nvPr/>
        </p:nvSpPr>
        <p:spPr>
          <a:xfrm rot="-5168739">
            <a:off x="5163309" y="618035"/>
            <a:ext cx="1197629" cy="2779439"/>
          </a:xfrm>
          <a:prstGeom prst="wedgeEllipseCallout">
            <a:avLst>
              <a:gd name="adj1" fmla="val -79494"/>
              <a:gd name="adj2" fmla="val -32728"/>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7" name="Google Shape;687;p33"/>
          <p:cNvSpPr txBox="1"/>
          <p:nvPr/>
        </p:nvSpPr>
        <p:spPr>
          <a:xfrm>
            <a:off x="2042333" y="2243392"/>
            <a:ext cx="1507541" cy="70307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What do you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think of these examples?</a:t>
            </a:r>
            <a:endParaRPr sz="1400" b="0" i="0" u="none" strike="noStrike" cap="none">
              <a:solidFill>
                <a:srgbClr val="000000"/>
              </a:solidFill>
              <a:latin typeface="Arial"/>
              <a:ea typeface="Arial"/>
              <a:cs typeface="Arial"/>
              <a:sym typeface="Arial"/>
            </a:endParaRPr>
          </a:p>
        </p:txBody>
      </p:sp>
      <p:sp>
        <p:nvSpPr>
          <p:cNvPr id="688" name="Google Shape;688;p33"/>
          <p:cNvSpPr txBox="1"/>
          <p:nvPr/>
        </p:nvSpPr>
        <p:spPr>
          <a:xfrm>
            <a:off x="4567950" y="1559509"/>
            <a:ext cx="2467252" cy="83753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What do you think of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how the information is organised? And how the colours and fonts are used?</a:t>
            </a:r>
            <a:endParaRPr sz="1400" b="0" i="0" u="none" strike="noStrike" cap="none">
              <a:solidFill>
                <a:srgbClr val="000000"/>
              </a:solidFill>
              <a:latin typeface="Arial"/>
              <a:ea typeface="Arial"/>
              <a:cs typeface="Arial"/>
              <a:sym typeface="Arial"/>
            </a:endParaRPr>
          </a:p>
        </p:txBody>
      </p:sp>
      <p:sp>
        <p:nvSpPr>
          <p:cNvPr id="689" name="Google Shape;689;p33"/>
          <p:cNvSpPr txBox="1"/>
          <p:nvPr/>
        </p:nvSpPr>
        <p:spPr>
          <a:xfrm>
            <a:off x="5590454" y="2782421"/>
            <a:ext cx="1592100" cy="674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What about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the visual and graphic resources and images?</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grpSp>
        <p:nvGrpSpPr>
          <p:cNvPr id="690" name="Google Shape;690;p33"/>
          <p:cNvGrpSpPr/>
          <p:nvPr/>
        </p:nvGrpSpPr>
        <p:grpSpPr>
          <a:xfrm>
            <a:off x="3940753" y="2412999"/>
            <a:ext cx="727269" cy="2116497"/>
            <a:chOff x="521093" y="521373"/>
            <a:chExt cx="810031" cy="2357350"/>
          </a:xfrm>
        </p:grpSpPr>
        <p:sp>
          <p:nvSpPr>
            <p:cNvPr id="691" name="Google Shape;691;p33"/>
            <p:cNvSpPr/>
            <p:nvPr/>
          </p:nvSpPr>
          <p:spPr>
            <a:xfrm rot="10800000" flipH="1">
              <a:off x="1045873" y="1326544"/>
              <a:ext cx="193029" cy="467056"/>
            </a:xfrm>
            <a:custGeom>
              <a:avLst/>
              <a:gdLst/>
              <a:ahLst/>
              <a:cxnLst/>
              <a:rect l="l" t="t" r="r" b="b"/>
              <a:pathLst>
                <a:path w="193029" h="467056" extrusionOk="0">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2" name="Google Shape;692;p33"/>
            <p:cNvSpPr/>
            <p:nvPr/>
          </p:nvSpPr>
          <p:spPr>
            <a:xfrm rot="10800000" flipH="1">
              <a:off x="1179492" y="1783692"/>
              <a:ext cx="126039" cy="225476"/>
            </a:xfrm>
            <a:custGeom>
              <a:avLst/>
              <a:gdLst/>
              <a:ahLst/>
              <a:cxnLst/>
              <a:rect l="l" t="t" r="r" b="b"/>
              <a:pathLst>
                <a:path w="126039" h="225476" extrusionOk="0">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w="95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3" name="Google Shape;693;p33"/>
            <p:cNvSpPr/>
            <p:nvPr/>
          </p:nvSpPr>
          <p:spPr>
            <a:xfrm rot="10800000" flipH="1">
              <a:off x="631464" y="602471"/>
              <a:ext cx="615397" cy="677007"/>
            </a:xfrm>
            <a:custGeom>
              <a:avLst/>
              <a:gdLst/>
              <a:ahLst/>
              <a:cxnLst/>
              <a:rect l="l" t="t" r="r" b="b"/>
              <a:pathLst>
                <a:path w="615397" h="677007" extrusionOk="0">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94" name="Google Shape;694;p33"/>
            <p:cNvGrpSpPr/>
            <p:nvPr/>
          </p:nvGrpSpPr>
          <p:grpSpPr>
            <a:xfrm>
              <a:off x="1030918" y="843656"/>
              <a:ext cx="44690" cy="84425"/>
              <a:chOff x="6005690" y="1789940"/>
              <a:chExt cx="44690" cy="84425"/>
            </a:xfrm>
          </p:grpSpPr>
          <p:sp>
            <p:nvSpPr>
              <p:cNvPr id="695" name="Google Shape;695;p33"/>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6" name="Google Shape;696;p33"/>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w="2045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7" name="Google Shape;697;p33"/>
              <p:cNvSpPr/>
              <p:nvPr/>
            </p:nvSpPr>
            <p:spPr>
              <a:xfrm rot="10800000" flipH="1">
                <a:off x="6005690" y="1789940"/>
                <a:ext cx="44690" cy="84425"/>
              </a:xfrm>
              <a:custGeom>
                <a:avLst/>
                <a:gdLst/>
                <a:ahLst/>
                <a:cxnLst/>
                <a:rect l="l" t="t" r="r" b="b"/>
                <a:pathLst>
                  <a:path w="44690" h="84425" extrusionOk="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98" name="Google Shape;698;p33"/>
            <p:cNvGrpSpPr/>
            <p:nvPr/>
          </p:nvGrpSpPr>
          <p:grpSpPr>
            <a:xfrm>
              <a:off x="859340" y="853010"/>
              <a:ext cx="51865" cy="98914"/>
              <a:chOff x="5834112" y="1799294"/>
              <a:chExt cx="51865" cy="98914"/>
            </a:xfrm>
          </p:grpSpPr>
          <p:sp>
            <p:nvSpPr>
              <p:cNvPr id="699" name="Google Shape;699;p33"/>
              <p:cNvSpPr/>
              <p:nvPr/>
            </p:nvSpPr>
            <p:spPr>
              <a:xfrm rot="10800000" flipH="1">
                <a:off x="5846410" y="1799294"/>
                <a:ext cx="37063" cy="97969"/>
              </a:xfrm>
              <a:custGeom>
                <a:avLst/>
                <a:gdLst/>
                <a:ahLst/>
                <a:cxnLst/>
                <a:rect l="l" t="t" r="r" b="b"/>
                <a:pathLst>
                  <a:path w="37063" h="97969" extrusionOk="0">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0" name="Google Shape;700;p33"/>
              <p:cNvSpPr/>
              <p:nvPr/>
            </p:nvSpPr>
            <p:spPr>
              <a:xfrm rot="10800000" flipH="1">
                <a:off x="5834112" y="1800239"/>
                <a:ext cx="51865" cy="97969"/>
              </a:xfrm>
              <a:custGeom>
                <a:avLst/>
                <a:gdLst/>
                <a:ahLst/>
                <a:cxnLst/>
                <a:rect l="l" t="t" r="r" b="b"/>
                <a:pathLst>
                  <a:path w="51865" h="97969" extrusionOk="0">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01" name="Google Shape;701;p33"/>
            <p:cNvSpPr/>
            <p:nvPr/>
          </p:nvSpPr>
          <p:spPr>
            <a:xfrm>
              <a:off x="601894" y="521373"/>
              <a:ext cx="729230" cy="890828"/>
            </a:xfrm>
            <a:custGeom>
              <a:avLst/>
              <a:gdLst/>
              <a:ahLst/>
              <a:cxnLst/>
              <a:rect l="l" t="t" r="r" b="b"/>
              <a:pathLst>
                <a:path w="729230" h="890828" extrusionOk="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2" name="Google Shape;702;p33"/>
            <p:cNvSpPr/>
            <p:nvPr/>
          </p:nvSpPr>
          <p:spPr>
            <a:xfrm rot="-10421930" flipH="1">
              <a:off x="837860" y="1088363"/>
              <a:ext cx="233200" cy="54376"/>
            </a:xfrm>
            <a:custGeom>
              <a:avLst/>
              <a:gdLst/>
              <a:ahLst/>
              <a:cxnLst/>
              <a:rect l="l" t="t" r="r" b="b"/>
              <a:pathLst>
                <a:path w="157774" h="36789" extrusionOk="0">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w="164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3" name="Google Shape;703;p33"/>
            <p:cNvSpPr/>
            <p:nvPr/>
          </p:nvSpPr>
          <p:spPr>
            <a:xfrm>
              <a:off x="686799" y="1266324"/>
              <a:ext cx="507092" cy="1076144"/>
            </a:xfrm>
            <a:custGeom>
              <a:avLst/>
              <a:gdLst/>
              <a:ahLst/>
              <a:cxnLst/>
              <a:rect l="l" t="t" r="r" b="b"/>
              <a:pathLst>
                <a:path w="507092" h="1076144" extrusionOk="0">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4" name="Google Shape;704;p33"/>
            <p:cNvSpPr/>
            <p:nvPr/>
          </p:nvSpPr>
          <p:spPr>
            <a:xfrm rot="10800000" flipH="1">
              <a:off x="690741" y="2648181"/>
              <a:ext cx="197920" cy="230542"/>
            </a:xfrm>
            <a:custGeom>
              <a:avLst/>
              <a:gdLst/>
              <a:ahLst/>
              <a:cxnLst/>
              <a:rect l="l" t="t" r="r" b="b"/>
              <a:pathLst>
                <a:path w="197920" h="230542" extrusionOk="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5" name="Google Shape;705;p33"/>
            <p:cNvSpPr/>
            <p:nvPr/>
          </p:nvSpPr>
          <p:spPr>
            <a:xfrm rot="10800000" flipH="1">
              <a:off x="835426" y="2342014"/>
              <a:ext cx="26413" cy="335880"/>
            </a:xfrm>
            <a:custGeom>
              <a:avLst/>
              <a:gdLst/>
              <a:ahLst/>
              <a:cxnLst/>
              <a:rect l="l" t="t" r="r" b="b"/>
              <a:pathLst>
                <a:path w="26413" h="335880" extrusionOk="0">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6" name="Google Shape;706;p33"/>
            <p:cNvSpPr/>
            <p:nvPr/>
          </p:nvSpPr>
          <p:spPr>
            <a:xfrm rot="10800000" flipH="1">
              <a:off x="979814" y="2332152"/>
              <a:ext cx="14027" cy="323735"/>
            </a:xfrm>
            <a:custGeom>
              <a:avLst/>
              <a:gdLst/>
              <a:ahLst/>
              <a:cxnLst/>
              <a:rect l="l" t="t" r="r" b="b"/>
              <a:pathLst>
                <a:path w="14027" h="323735" extrusionOk="0">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7" name="Google Shape;707;p33"/>
            <p:cNvSpPr/>
            <p:nvPr/>
          </p:nvSpPr>
          <p:spPr>
            <a:xfrm rot="10800000" flipH="1">
              <a:off x="971922" y="2623416"/>
              <a:ext cx="182983" cy="241874"/>
            </a:xfrm>
            <a:custGeom>
              <a:avLst/>
              <a:gdLst/>
              <a:ahLst/>
              <a:cxnLst/>
              <a:rect l="l" t="t" r="r" b="b"/>
              <a:pathLst>
                <a:path w="182983" h="241874" extrusionOk="0">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8" name="Google Shape;708;p33"/>
            <p:cNvSpPr/>
            <p:nvPr/>
          </p:nvSpPr>
          <p:spPr>
            <a:xfrm rot="-10084814" flipH="1">
              <a:off x="596230" y="1285131"/>
              <a:ext cx="174663" cy="745808"/>
            </a:xfrm>
            <a:custGeom>
              <a:avLst/>
              <a:gdLst/>
              <a:ahLst/>
              <a:cxnLst/>
              <a:rect l="l" t="t" r="r" b="b"/>
              <a:pathLst>
                <a:path w="174663" h="745808" extrusionOk="0">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709" name="Google Shape;709;p33"/>
            <p:cNvGrpSpPr/>
            <p:nvPr/>
          </p:nvGrpSpPr>
          <p:grpSpPr>
            <a:xfrm>
              <a:off x="848714" y="1744781"/>
              <a:ext cx="272233" cy="280908"/>
              <a:chOff x="5823486" y="2691065"/>
              <a:chExt cx="272233" cy="280908"/>
            </a:xfrm>
          </p:grpSpPr>
          <p:sp>
            <p:nvSpPr>
              <p:cNvPr id="710" name="Google Shape;710;p33"/>
              <p:cNvSpPr/>
              <p:nvPr/>
            </p:nvSpPr>
            <p:spPr>
              <a:xfrm rot="-1084150" flipH="1">
                <a:off x="5853312" y="2718457"/>
                <a:ext cx="212581" cy="226125"/>
              </a:xfrm>
              <a:custGeom>
                <a:avLst/>
                <a:gdLst/>
                <a:ahLst/>
                <a:cxnLst/>
                <a:rect l="l" t="t" r="r" b="b"/>
                <a:pathLst>
                  <a:path w="212581" h="226125" extrusionOk="0">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1" name="Google Shape;711;p33"/>
              <p:cNvSpPr/>
              <p:nvPr/>
            </p:nvSpPr>
            <p:spPr>
              <a:xfrm rot="-1084150" flipH="1">
                <a:off x="5931557" y="2707561"/>
                <a:ext cx="120524" cy="152036"/>
              </a:xfrm>
              <a:custGeom>
                <a:avLst/>
                <a:gdLst/>
                <a:ahLst/>
                <a:cxnLst/>
                <a:rect l="l" t="t" r="r" b="b"/>
                <a:pathLst>
                  <a:path w="120524" h="152036" extrusionOk="0">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2" name="Google Shape;712;p33"/>
              <p:cNvSpPr/>
              <p:nvPr/>
            </p:nvSpPr>
            <p:spPr>
              <a:xfrm rot="-1084150" flipH="1">
                <a:off x="5875938" y="2865647"/>
                <a:ext cx="88529" cy="93269"/>
              </a:xfrm>
              <a:custGeom>
                <a:avLst/>
                <a:gdLst/>
                <a:ahLst/>
                <a:cxnLst/>
                <a:rect l="l" t="t" r="r" b="b"/>
                <a:pathLst>
                  <a:path w="88529" h="93269" extrusionOk="0">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3" name="Google Shape;713;p33"/>
              <p:cNvSpPr/>
              <p:nvPr/>
            </p:nvSpPr>
            <p:spPr>
              <a:xfrm rot="-1084150" flipH="1">
                <a:off x="5940205" y="2827576"/>
                <a:ext cx="28708" cy="42593"/>
              </a:xfrm>
              <a:custGeom>
                <a:avLst/>
                <a:gdLst/>
                <a:ahLst/>
                <a:cxnLst/>
                <a:rect l="l" t="t" r="r" b="b"/>
                <a:pathLst>
                  <a:path w="28708" h="42593" extrusionOk="0">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4" name="Google Shape;714;p33"/>
              <p:cNvSpPr/>
              <p:nvPr/>
            </p:nvSpPr>
            <p:spPr>
              <a:xfrm rot="9715850">
                <a:off x="5950045" y="2729747"/>
                <a:ext cx="85561" cy="108408"/>
              </a:xfrm>
              <a:custGeom>
                <a:avLst/>
                <a:gdLst/>
                <a:ahLst/>
                <a:cxnLst/>
                <a:rect l="l" t="t" r="r" b="b"/>
                <a:pathLst>
                  <a:path w="85561" h="108408" extrusionOk="0">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5" name="Google Shape;715;p33"/>
              <p:cNvSpPr/>
              <p:nvPr/>
            </p:nvSpPr>
            <p:spPr>
              <a:xfrm rot="-1084150" flipH="1">
                <a:off x="5950011" y="2729760"/>
                <a:ext cx="85538" cy="108412"/>
              </a:xfrm>
              <a:custGeom>
                <a:avLst/>
                <a:gdLst/>
                <a:ahLst/>
                <a:cxnLst/>
                <a:rect l="l" t="t" r="r" b="b"/>
                <a:pathLst>
                  <a:path w="85538" h="108412" extrusionOk="0">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w="157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16" name="Google Shape;716;p33"/>
            <p:cNvSpPr/>
            <p:nvPr/>
          </p:nvSpPr>
          <p:spPr>
            <a:xfrm rot="10800000" flipH="1">
              <a:off x="797875" y="1979250"/>
              <a:ext cx="237899" cy="140862"/>
            </a:xfrm>
            <a:custGeom>
              <a:avLst/>
              <a:gdLst/>
              <a:ahLst/>
              <a:cxnLst/>
              <a:rect l="l" t="t" r="r" b="b"/>
              <a:pathLst>
                <a:path w="237899" h="140862" extrusionOk="0">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17" name="Google Shape;717;p3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2. How do we make a communication poster?</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718" name="Google Shape;718;p3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719" name="Google Shape;719;p3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5"/>
        <p:cNvGrpSpPr/>
        <p:nvPr/>
      </p:nvGrpSpPr>
      <p:grpSpPr>
        <a:xfrm>
          <a:off x="0" y="0"/>
          <a:ext cx="0" cy="0"/>
          <a:chOff x="0" y="0"/>
          <a:chExt cx="0" cy="0"/>
        </a:xfrm>
      </p:grpSpPr>
      <p:sp>
        <p:nvSpPr>
          <p:cNvPr id="226" name="Google Shape;226;p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27" name="Google Shape;227;p4"/>
          <p:cNvSpPr txBox="1"/>
          <p:nvPr/>
        </p:nvSpPr>
        <p:spPr>
          <a:xfrm>
            <a:off x="539750" y="903892"/>
            <a:ext cx="8096250" cy="521402"/>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es-ES" sz="2000" b="0" i="0" u="none" strike="noStrike" cap="none">
                <a:solidFill>
                  <a:srgbClr val="C00000"/>
                </a:solidFill>
                <a:latin typeface="Arial"/>
                <a:ea typeface="Arial"/>
                <a:cs typeface="Arial"/>
                <a:sym typeface="Arial"/>
              </a:rPr>
              <a:t>Summary</a:t>
            </a:r>
            <a:endParaRPr sz="2000" b="0" i="0" u="none" strike="noStrike" cap="none">
              <a:solidFill>
                <a:srgbClr val="C00000"/>
              </a:solidFill>
              <a:latin typeface="Arial"/>
              <a:ea typeface="Arial"/>
              <a:cs typeface="Arial"/>
              <a:sym typeface="Arial"/>
            </a:endParaRPr>
          </a:p>
        </p:txBody>
      </p:sp>
      <p:sp>
        <p:nvSpPr>
          <p:cNvPr id="228" name="Google Shape;228;p4"/>
          <p:cNvSpPr txBox="1"/>
          <p:nvPr/>
        </p:nvSpPr>
        <p:spPr>
          <a:xfrm>
            <a:off x="2273301" y="1467461"/>
            <a:ext cx="4698900" cy="3047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C00000"/>
                </a:solidFill>
                <a:latin typeface="Arial"/>
                <a:ea typeface="Arial"/>
                <a:cs typeface="Arial"/>
                <a:sym typeface="Arial"/>
              </a:rPr>
              <a:t>1. What is communication and why is it important?</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424242"/>
                </a:solidFill>
                <a:latin typeface="Arial"/>
                <a:ea typeface="Arial"/>
                <a:cs typeface="Arial"/>
                <a:sym typeface="Arial"/>
              </a:rPr>
              <a:t>   1.1. Types of scientific communication.</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424242"/>
                </a:solidFill>
                <a:latin typeface="Arial"/>
                <a:ea typeface="Arial"/>
                <a:cs typeface="Arial"/>
                <a:sym typeface="Arial"/>
              </a:rPr>
              <a:t>   1.2. Benefits of scientific communication.</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424242"/>
                </a:solidFill>
                <a:latin typeface="Arial"/>
                <a:ea typeface="Arial"/>
                <a:cs typeface="Arial"/>
                <a:sym typeface="Arial"/>
              </a:rPr>
              <a:t>   1.3. Communicators.</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424242"/>
                </a:solidFill>
                <a:latin typeface="Arial"/>
                <a:ea typeface="Arial"/>
                <a:cs typeface="Arial"/>
                <a:sym typeface="Arial"/>
              </a:rPr>
              <a:t>   1.4. Characteristics of effective and appealing communication.</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C00000"/>
                </a:solidFill>
                <a:latin typeface="Arial"/>
                <a:ea typeface="Arial"/>
                <a:cs typeface="Arial"/>
                <a:sym typeface="Arial"/>
              </a:rPr>
              <a:t>2. How do we make a communication poster?</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 Preparing a script or draft with the basic content.</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2.2. Tools for designing communication posters: Canva.</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2.3. Formal directions: colours, space and fonts.</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2.4. Using images and graphics.</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2.5. Analysis of examples.</a:t>
            </a: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C00000"/>
                </a:solidFill>
                <a:latin typeface="Arial"/>
                <a:ea typeface="Arial"/>
                <a:cs typeface="Arial"/>
                <a:sym typeface="Arial"/>
              </a:rPr>
              <a:t>3. </a:t>
            </a:r>
            <a:r>
              <a:rPr lang="es-ES" sz="1200" b="0" i="1" u="none" strike="noStrike" cap="none">
                <a:solidFill>
                  <a:srgbClr val="C00000"/>
                </a:solidFill>
                <a:latin typeface="Arial"/>
                <a:ea typeface="Arial"/>
                <a:cs typeface="Arial"/>
                <a:sym typeface="Arial"/>
              </a:rPr>
              <a:t>Saving my territory</a:t>
            </a:r>
            <a:endParaRPr sz="1400" b="0" i="1"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424242"/>
                </a:solidFill>
                <a:latin typeface="Arial"/>
                <a:ea typeface="Arial"/>
                <a:cs typeface="Arial"/>
                <a:sym typeface="Arial"/>
              </a:rPr>
              <a:t>   3.1 Designing and producing your communication poster.</a:t>
            </a:r>
            <a:endParaRPr sz="1200" b="0" i="0" u="none" strike="noStrike" cap="none">
              <a:solidFill>
                <a:srgbClr val="424242"/>
              </a:solidFill>
              <a:latin typeface="Arial"/>
              <a:ea typeface="Arial"/>
              <a:cs typeface="Arial"/>
              <a:sym typeface="Arial"/>
            </a:endParaRPr>
          </a:p>
          <a:p>
            <a:pPr marL="36000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p:txBody>
      </p:sp>
      <p:sp>
        <p:nvSpPr>
          <p:cNvPr id="229" name="Google Shape;229;p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230" name="Google Shape;230;p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3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25" name="Google Shape;725;p34"/>
          <p:cNvPicPr preferRelativeResize="0"/>
          <p:nvPr/>
        </p:nvPicPr>
        <p:blipFill rotWithShape="1">
          <a:blip r:embed="rId3">
            <a:alphaModFix/>
          </a:blip>
          <a:srcRect/>
          <a:stretch/>
        </p:blipFill>
        <p:spPr>
          <a:xfrm>
            <a:off x="2914672" y="847725"/>
            <a:ext cx="2697399" cy="3819526"/>
          </a:xfrm>
          <a:prstGeom prst="rect">
            <a:avLst/>
          </a:prstGeom>
          <a:noFill/>
          <a:ln>
            <a:noFill/>
          </a:ln>
        </p:spPr>
      </p:pic>
      <p:pic>
        <p:nvPicPr>
          <p:cNvPr id="726" name="Google Shape;726;p34"/>
          <p:cNvPicPr preferRelativeResize="0"/>
          <p:nvPr/>
        </p:nvPicPr>
        <p:blipFill rotWithShape="1">
          <a:blip r:embed="rId4">
            <a:alphaModFix/>
          </a:blip>
          <a:srcRect t="10491" b="10443"/>
          <a:stretch/>
        </p:blipFill>
        <p:spPr>
          <a:xfrm>
            <a:off x="5901707" y="847725"/>
            <a:ext cx="2717014" cy="3819525"/>
          </a:xfrm>
          <a:prstGeom prst="rect">
            <a:avLst/>
          </a:prstGeom>
          <a:noFill/>
          <a:ln>
            <a:noFill/>
          </a:ln>
        </p:spPr>
      </p:pic>
      <p:sp>
        <p:nvSpPr>
          <p:cNvPr id="727" name="Google Shape;727;p34"/>
          <p:cNvSpPr/>
          <p:nvPr/>
        </p:nvSpPr>
        <p:spPr>
          <a:xfrm>
            <a:off x="2824800" y="4556022"/>
            <a:ext cx="2999100" cy="361607"/>
          </a:xfrm>
          <a:prstGeom prst="rect">
            <a:avLst/>
          </a:prstGeom>
          <a:noFill/>
          <a:ln>
            <a:noFill/>
          </a:ln>
        </p:spPr>
        <p:txBody>
          <a:bodyPr spcFirstLastPara="1" wrap="square" lIns="90000" tIns="91425" rIns="90000" bIns="91425"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hlinkClick r:id="rId5">
                  <a:extLst>
                    <a:ext uri="{A12FA001-AC4F-418D-AE19-62706E023703}">
                      <ahyp:hlinkClr xmlns:ahyp="http://schemas.microsoft.com/office/drawing/2018/hyperlinkcolor" val="tx"/>
                    </a:ext>
                  </a:extLst>
                </a:hlinkClick>
              </a:rPr>
              <a:t>National Online Safety</a:t>
            </a:r>
            <a:endParaRPr sz="1000" b="0" i="0" u="none" strike="noStrike" cap="none">
              <a:solidFill>
                <a:schemeClr val="dk2"/>
              </a:solidFill>
              <a:latin typeface="Arial"/>
              <a:ea typeface="Arial"/>
              <a:cs typeface="Arial"/>
              <a:sym typeface="Arial"/>
            </a:endParaRPr>
          </a:p>
        </p:txBody>
      </p:sp>
      <p:sp>
        <p:nvSpPr>
          <p:cNvPr id="728" name="Google Shape;728;p34"/>
          <p:cNvSpPr/>
          <p:nvPr/>
        </p:nvSpPr>
        <p:spPr>
          <a:xfrm>
            <a:off x="5817550" y="4562372"/>
            <a:ext cx="2999100" cy="361607"/>
          </a:xfrm>
          <a:prstGeom prst="rect">
            <a:avLst/>
          </a:prstGeom>
          <a:noFill/>
          <a:ln>
            <a:noFill/>
          </a:ln>
        </p:spPr>
        <p:txBody>
          <a:bodyPr spcFirstLastPara="1" wrap="square" lIns="90000" tIns="91425" rIns="90000" bIns="91425"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hlinkClick r:id="rId5">
                  <a:extLst>
                    <a:ext uri="{A12FA001-AC4F-418D-AE19-62706E023703}">
                      <ahyp:hlinkClr xmlns:ahyp="http://schemas.microsoft.com/office/drawing/2018/hyperlinkcolor" val="tx"/>
                    </a:ext>
                  </a:extLst>
                </a:hlinkClick>
              </a:rPr>
              <a:t>National Online Safety</a:t>
            </a:r>
            <a:endParaRPr sz="1000" b="0" i="0" u="none" strike="noStrike" cap="none">
              <a:solidFill>
                <a:schemeClr val="dk2"/>
              </a:solidFill>
              <a:latin typeface="Arial"/>
              <a:ea typeface="Arial"/>
              <a:cs typeface="Arial"/>
              <a:sym typeface="Arial"/>
            </a:endParaRPr>
          </a:p>
        </p:txBody>
      </p:sp>
      <p:sp>
        <p:nvSpPr>
          <p:cNvPr id="729" name="Google Shape;729;p34"/>
          <p:cNvSpPr txBox="1"/>
          <p:nvPr/>
        </p:nvSpPr>
        <p:spPr>
          <a:xfrm>
            <a:off x="539750" y="1481175"/>
            <a:ext cx="2154000" cy="30702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sz="1400" b="1" i="0" u="none" strike="noStrike" cap="none">
                <a:solidFill>
                  <a:srgbClr val="C00000"/>
                </a:solidFill>
                <a:latin typeface="Arial"/>
                <a:ea typeface="Arial"/>
                <a:cs typeface="Arial"/>
                <a:sym typeface="Arial"/>
              </a:rPr>
              <a:t>Analysis of examples</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1" i="0" u="none" strike="noStrike" cap="none">
              <a:solidFill>
                <a:srgbClr val="C00000"/>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r>
              <a:rPr lang="es-ES" sz="1400" b="1" i="0" u="none" strike="noStrike" cap="none">
                <a:solidFill>
                  <a:schemeClr val="dk2"/>
                </a:solidFill>
                <a:latin typeface="Arial"/>
                <a:ea typeface="Arial"/>
                <a:cs typeface="Arial"/>
                <a:sym typeface="Arial"/>
              </a:rPr>
              <a:t>Example Section I</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Structure.</a:t>
            </a: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Colours.</a:t>
            </a: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Questions.</a:t>
            </a: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Design.</a:t>
            </a: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Tailored to the target audience.</a:t>
            </a: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730" name="Google Shape;730;p3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731" name="Google Shape;731;p3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3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37" name="Google Shape;737;p35"/>
          <p:cNvSpPr txBox="1">
            <a:spLocks noGrp="1"/>
          </p:cNvSpPr>
          <p:nvPr>
            <p:ph type="body" idx="4294967295"/>
          </p:nvPr>
        </p:nvSpPr>
        <p:spPr>
          <a:xfrm>
            <a:off x="539749" y="1481176"/>
            <a:ext cx="2176994"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lt2"/>
              </a:buClr>
              <a:buSzPts val="1800"/>
              <a:buFont typeface="Roboto"/>
              <a:buNone/>
            </a:pPr>
            <a:r>
              <a:rPr lang="es-ES" sz="1400" b="1">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marL="0" lvl="0" indent="0" algn="l" rtl="0">
              <a:lnSpc>
                <a:spcPct val="115000"/>
              </a:lnSpc>
              <a:spcBef>
                <a:spcPts val="0"/>
              </a:spcBef>
              <a:spcAft>
                <a:spcPts val="0"/>
              </a:spcAft>
              <a:buClr>
                <a:schemeClr val="lt2"/>
              </a:buClr>
              <a:buSzPts val="1800"/>
              <a:buFont typeface="Roboto"/>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latin typeface="Arial"/>
                <a:ea typeface="Arial"/>
                <a:cs typeface="Arial"/>
                <a:sym typeface="Arial"/>
              </a:rPr>
              <a:t>Example Section II</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Structure with two different positions.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Care taken with the text, different styles.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Target audience.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Logo and header.</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738" name="Google Shape;738;p35"/>
          <p:cNvSpPr/>
          <p:nvPr/>
        </p:nvSpPr>
        <p:spPr>
          <a:xfrm>
            <a:off x="2914650" y="4551363"/>
            <a:ext cx="2999100" cy="338524"/>
          </a:xfrm>
          <a:prstGeom prst="rect">
            <a:avLst/>
          </a:prstGeom>
          <a:noFill/>
          <a:ln>
            <a:noFill/>
          </a:ln>
        </p:spPr>
        <p:txBody>
          <a:bodyPr spcFirstLastPara="1" wrap="square" lIns="90000" tIns="91425" rIns="90000"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Jesús Antonio Francisco Ramírez</a:t>
            </a:r>
            <a:endParaRPr sz="1000" b="0" i="0" u="sng" strike="noStrike" cap="none">
              <a:solidFill>
                <a:schemeClr val="dk2"/>
              </a:solidFill>
              <a:latin typeface="Arial"/>
              <a:ea typeface="Arial"/>
              <a:cs typeface="Arial"/>
              <a:sym typeface="Arial"/>
            </a:endParaRPr>
          </a:p>
        </p:txBody>
      </p:sp>
      <p:pic>
        <p:nvPicPr>
          <p:cNvPr id="739" name="Google Shape;739;p35"/>
          <p:cNvPicPr preferRelativeResize="0"/>
          <p:nvPr/>
        </p:nvPicPr>
        <p:blipFill rotWithShape="1">
          <a:blip r:embed="rId4">
            <a:alphaModFix/>
          </a:blip>
          <a:srcRect/>
          <a:stretch/>
        </p:blipFill>
        <p:spPr>
          <a:xfrm>
            <a:off x="6000992" y="869931"/>
            <a:ext cx="2635008" cy="3730846"/>
          </a:xfrm>
          <a:prstGeom prst="rect">
            <a:avLst/>
          </a:prstGeom>
          <a:noFill/>
          <a:ln>
            <a:noFill/>
          </a:ln>
        </p:spPr>
      </p:pic>
      <p:sp>
        <p:nvSpPr>
          <p:cNvPr id="740" name="Google Shape;740;p35"/>
          <p:cNvSpPr/>
          <p:nvPr/>
        </p:nvSpPr>
        <p:spPr>
          <a:xfrm>
            <a:off x="5921637" y="4551363"/>
            <a:ext cx="2999100" cy="338524"/>
          </a:xfrm>
          <a:prstGeom prst="rect">
            <a:avLst/>
          </a:prstGeom>
          <a:noFill/>
          <a:ln>
            <a:noFill/>
          </a:ln>
        </p:spPr>
        <p:txBody>
          <a:bodyPr spcFirstLastPara="1" wrap="square" lIns="90000" tIns="91425" rIns="90000"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rPr>
              <a:t>Ministry</a:t>
            </a:r>
            <a:endParaRPr sz="1000" b="0" i="0" u="sng" strike="noStrike" cap="none">
              <a:solidFill>
                <a:schemeClr val="dk2"/>
              </a:solidFill>
              <a:latin typeface="Arial"/>
              <a:ea typeface="Arial"/>
              <a:cs typeface="Arial"/>
              <a:sym typeface="Arial"/>
            </a:endParaRPr>
          </a:p>
        </p:txBody>
      </p:sp>
      <p:pic>
        <p:nvPicPr>
          <p:cNvPr id="741" name="Google Shape;741;p35"/>
          <p:cNvPicPr preferRelativeResize="0"/>
          <p:nvPr/>
        </p:nvPicPr>
        <p:blipFill rotWithShape="1">
          <a:blip r:embed="rId5">
            <a:alphaModFix/>
          </a:blip>
          <a:srcRect/>
          <a:stretch/>
        </p:blipFill>
        <p:spPr>
          <a:xfrm>
            <a:off x="3005450" y="1036486"/>
            <a:ext cx="2673207" cy="3564290"/>
          </a:xfrm>
          <a:prstGeom prst="rect">
            <a:avLst/>
          </a:prstGeom>
          <a:noFill/>
          <a:ln>
            <a:noFill/>
          </a:ln>
        </p:spPr>
      </p:pic>
      <p:sp>
        <p:nvSpPr>
          <p:cNvPr id="742" name="Google Shape;742;p3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743" name="Google Shape;743;p3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3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49" name="Google Shape;749;p36"/>
          <p:cNvSpPr txBox="1">
            <a:spLocks noGrp="1"/>
          </p:cNvSpPr>
          <p:nvPr>
            <p:ph type="body" idx="4294967295"/>
          </p:nvPr>
        </p:nvSpPr>
        <p:spPr>
          <a:xfrm>
            <a:off x="539749" y="1481176"/>
            <a:ext cx="2230608"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marL="0" lvl="0" indent="0" algn="l" rtl="0">
              <a:lnSpc>
                <a:spcPct val="115000"/>
              </a:lnSpc>
              <a:spcBef>
                <a:spcPts val="0"/>
              </a:spcBef>
              <a:spcAft>
                <a:spcPts val="0"/>
              </a:spcAft>
              <a:buClr>
                <a:srgbClr val="000000"/>
              </a:buClr>
              <a:buSzPts val="1800"/>
              <a:buFont typeface="Arial"/>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latin typeface="Arial"/>
                <a:ea typeface="Arial"/>
                <a:cs typeface="Arial"/>
                <a:sym typeface="Arial"/>
              </a:rPr>
              <a:t>Example Section III</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Question structure.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Two different positions.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Less text, graphic...</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Basic, but effective.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Header and footer.</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750" name="Google Shape;750;p36"/>
          <p:cNvSpPr/>
          <p:nvPr/>
        </p:nvSpPr>
        <p:spPr>
          <a:xfrm>
            <a:off x="5921637" y="4551363"/>
            <a:ext cx="2999100" cy="338524"/>
          </a:xfrm>
          <a:prstGeom prst="rect">
            <a:avLst/>
          </a:prstGeom>
          <a:noFill/>
          <a:ln>
            <a:noFill/>
          </a:ln>
        </p:spPr>
        <p:txBody>
          <a:bodyPr spcFirstLastPara="1" wrap="square" lIns="90000" tIns="91425" rIns="90000"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rPr>
              <a:t>Ministry</a:t>
            </a:r>
            <a:endParaRPr sz="1000" b="0" i="0" u="sng" strike="noStrike" cap="none">
              <a:solidFill>
                <a:schemeClr val="dk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sng" strike="noStrike" cap="none">
              <a:solidFill>
                <a:schemeClr val="dk2"/>
              </a:solidFill>
              <a:latin typeface="Arial"/>
              <a:ea typeface="Arial"/>
              <a:cs typeface="Arial"/>
              <a:sym typeface="Arial"/>
            </a:endParaRPr>
          </a:p>
        </p:txBody>
      </p:sp>
      <p:pic>
        <p:nvPicPr>
          <p:cNvPr id="751" name="Google Shape;751;p36"/>
          <p:cNvPicPr preferRelativeResize="0"/>
          <p:nvPr/>
        </p:nvPicPr>
        <p:blipFill rotWithShape="1">
          <a:blip r:embed="rId3">
            <a:alphaModFix/>
          </a:blip>
          <a:srcRect/>
          <a:stretch/>
        </p:blipFill>
        <p:spPr>
          <a:xfrm>
            <a:off x="3222364" y="866776"/>
            <a:ext cx="2499582" cy="3749394"/>
          </a:xfrm>
          <a:prstGeom prst="rect">
            <a:avLst/>
          </a:prstGeom>
          <a:noFill/>
          <a:ln>
            <a:noFill/>
          </a:ln>
        </p:spPr>
      </p:pic>
      <p:pic>
        <p:nvPicPr>
          <p:cNvPr id="752" name="Google Shape;752;p36"/>
          <p:cNvPicPr preferRelativeResize="0"/>
          <p:nvPr/>
        </p:nvPicPr>
        <p:blipFill rotWithShape="1">
          <a:blip r:embed="rId4">
            <a:alphaModFix/>
          </a:blip>
          <a:srcRect/>
          <a:stretch/>
        </p:blipFill>
        <p:spPr>
          <a:xfrm>
            <a:off x="6040262" y="879475"/>
            <a:ext cx="2595738" cy="3749393"/>
          </a:xfrm>
          <a:prstGeom prst="rect">
            <a:avLst/>
          </a:prstGeom>
          <a:noFill/>
          <a:ln>
            <a:noFill/>
          </a:ln>
        </p:spPr>
      </p:pic>
      <p:sp>
        <p:nvSpPr>
          <p:cNvPr id="753" name="Google Shape;753;p36"/>
          <p:cNvSpPr/>
          <p:nvPr/>
        </p:nvSpPr>
        <p:spPr>
          <a:xfrm>
            <a:off x="3109076" y="4529468"/>
            <a:ext cx="2999100" cy="338524"/>
          </a:xfrm>
          <a:prstGeom prst="rect">
            <a:avLst/>
          </a:prstGeom>
          <a:noFill/>
          <a:ln>
            <a:noFill/>
          </a:ln>
        </p:spPr>
        <p:txBody>
          <a:bodyPr spcFirstLastPara="1" wrap="square" lIns="90000" tIns="91425" rIns="90000"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rPr>
              <a:t>Ministry</a:t>
            </a:r>
            <a:endParaRPr sz="1000" b="0" i="0" u="sng" strike="noStrike" cap="none">
              <a:solidFill>
                <a:schemeClr val="dk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endParaRPr sz="1000" b="0" i="0" u="sng" strike="noStrike" cap="none">
              <a:solidFill>
                <a:schemeClr val="dk2"/>
              </a:solidFill>
              <a:latin typeface="Arial"/>
              <a:ea typeface="Arial"/>
              <a:cs typeface="Arial"/>
              <a:sym typeface="Arial"/>
            </a:endParaRPr>
          </a:p>
        </p:txBody>
      </p:sp>
      <p:sp>
        <p:nvSpPr>
          <p:cNvPr id="754" name="Google Shape;754;p3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755" name="Google Shape;755;p3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Google Shape;760;p3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61" name="Google Shape;761;p37"/>
          <p:cNvSpPr txBox="1">
            <a:spLocks noGrp="1"/>
          </p:cNvSpPr>
          <p:nvPr>
            <p:ph type="body" idx="4294967295"/>
          </p:nvPr>
        </p:nvSpPr>
        <p:spPr>
          <a:xfrm>
            <a:off x="539749" y="1481176"/>
            <a:ext cx="2230608"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marL="0" lvl="0" indent="0" algn="l" rtl="0">
              <a:lnSpc>
                <a:spcPct val="115000"/>
              </a:lnSpc>
              <a:spcBef>
                <a:spcPts val="0"/>
              </a:spcBef>
              <a:spcAft>
                <a:spcPts val="0"/>
              </a:spcAft>
              <a:buClr>
                <a:srgbClr val="000000"/>
              </a:buClr>
              <a:buSzPts val="1800"/>
              <a:buFont typeface="Arial"/>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latin typeface="Arial"/>
                <a:ea typeface="Arial"/>
                <a:cs typeface="Arial"/>
                <a:sym typeface="Arial"/>
              </a:rPr>
              <a:t>Example Section IV</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An informative notice - gives no explanations.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762" name="Google Shape;762;p37"/>
          <p:cNvPicPr preferRelativeResize="0"/>
          <p:nvPr/>
        </p:nvPicPr>
        <p:blipFill rotWithShape="1">
          <a:blip r:embed="rId3">
            <a:alphaModFix/>
          </a:blip>
          <a:srcRect/>
          <a:stretch/>
        </p:blipFill>
        <p:spPr>
          <a:xfrm>
            <a:off x="3023658" y="861328"/>
            <a:ext cx="2610772" cy="3690035"/>
          </a:xfrm>
          <a:prstGeom prst="rect">
            <a:avLst/>
          </a:prstGeom>
          <a:noFill/>
          <a:ln>
            <a:noFill/>
          </a:ln>
        </p:spPr>
      </p:pic>
      <p:pic>
        <p:nvPicPr>
          <p:cNvPr id="763" name="Google Shape;763;p37"/>
          <p:cNvPicPr preferRelativeResize="0"/>
          <p:nvPr/>
        </p:nvPicPr>
        <p:blipFill rotWithShape="1">
          <a:blip r:embed="rId4">
            <a:alphaModFix/>
          </a:blip>
          <a:srcRect/>
          <a:stretch/>
        </p:blipFill>
        <p:spPr>
          <a:xfrm>
            <a:off x="6015334" y="861328"/>
            <a:ext cx="2608971" cy="3690035"/>
          </a:xfrm>
          <a:prstGeom prst="rect">
            <a:avLst/>
          </a:prstGeom>
          <a:noFill/>
          <a:ln>
            <a:noFill/>
          </a:ln>
        </p:spPr>
      </p:pic>
      <p:sp>
        <p:nvSpPr>
          <p:cNvPr id="764" name="Google Shape;764;p3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765" name="Google Shape;765;p3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p3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71" name="Google Shape;771;p38"/>
          <p:cNvSpPr txBox="1">
            <a:spLocks noGrp="1"/>
          </p:cNvSpPr>
          <p:nvPr>
            <p:ph type="body" idx="4294967295"/>
          </p:nvPr>
        </p:nvSpPr>
        <p:spPr>
          <a:xfrm>
            <a:off x="539749" y="1481176"/>
            <a:ext cx="2230608"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Analysis of examples</a:t>
            </a:r>
            <a:endParaRPr sz="1400">
              <a:solidFill>
                <a:srgbClr val="000000"/>
              </a:solidFill>
              <a:latin typeface="Arial"/>
              <a:ea typeface="Arial"/>
              <a:cs typeface="Arial"/>
              <a:sym typeface="Arial"/>
            </a:endParaRPr>
          </a:p>
          <a:p>
            <a:pPr marL="0" lvl="0" indent="0" algn="l" rtl="0">
              <a:lnSpc>
                <a:spcPct val="115000"/>
              </a:lnSpc>
              <a:spcBef>
                <a:spcPts val="0"/>
              </a:spcBef>
              <a:spcAft>
                <a:spcPts val="0"/>
              </a:spcAft>
              <a:buClr>
                <a:srgbClr val="000000"/>
              </a:buClr>
              <a:buSzPts val="1800"/>
              <a:buFont typeface="Arial"/>
              <a:buNone/>
            </a:pPr>
            <a:endParaRPr sz="1400" b="1">
              <a:solidFill>
                <a:srgbClr val="C00000"/>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b="1">
                <a:solidFill>
                  <a:schemeClr val="dk2"/>
                </a:solidFill>
                <a:latin typeface="Arial"/>
                <a:ea typeface="Arial"/>
                <a:cs typeface="Arial"/>
                <a:sym typeface="Arial"/>
              </a:rPr>
              <a:t>Example Section V</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This is an academic poster. It is not aimed at communication.</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772" name="Google Shape;772;p38"/>
          <p:cNvPicPr preferRelativeResize="0"/>
          <p:nvPr/>
        </p:nvPicPr>
        <p:blipFill rotWithShape="1">
          <a:blip r:embed="rId3">
            <a:alphaModFix/>
          </a:blip>
          <a:srcRect/>
          <a:stretch/>
        </p:blipFill>
        <p:spPr>
          <a:xfrm>
            <a:off x="3090035" y="869810"/>
            <a:ext cx="2658955" cy="3764539"/>
          </a:xfrm>
          <a:prstGeom prst="rect">
            <a:avLst/>
          </a:prstGeom>
          <a:noFill/>
          <a:ln>
            <a:noFill/>
          </a:ln>
        </p:spPr>
      </p:pic>
      <p:pic>
        <p:nvPicPr>
          <p:cNvPr id="773" name="Google Shape;773;p38"/>
          <p:cNvPicPr preferRelativeResize="0"/>
          <p:nvPr/>
        </p:nvPicPr>
        <p:blipFill rotWithShape="1">
          <a:blip r:embed="rId4">
            <a:alphaModFix/>
          </a:blip>
          <a:srcRect/>
          <a:stretch/>
        </p:blipFill>
        <p:spPr>
          <a:xfrm>
            <a:off x="5983871" y="869810"/>
            <a:ext cx="2652129" cy="3746279"/>
          </a:xfrm>
          <a:prstGeom prst="rect">
            <a:avLst/>
          </a:prstGeom>
          <a:noFill/>
          <a:ln>
            <a:noFill/>
          </a:ln>
        </p:spPr>
      </p:pic>
      <p:sp>
        <p:nvSpPr>
          <p:cNvPr id="774" name="Google Shape;774;p38"/>
          <p:cNvSpPr/>
          <p:nvPr/>
        </p:nvSpPr>
        <p:spPr>
          <a:xfrm>
            <a:off x="3031289" y="4536812"/>
            <a:ext cx="3293700" cy="338524"/>
          </a:xfrm>
          <a:prstGeom prst="rect">
            <a:avLst/>
          </a:prstGeom>
          <a:noFill/>
          <a:ln>
            <a:noFill/>
          </a:ln>
        </p:spPr>
        <p:txBody>
          <a:bodyPr spcFirstLastPara="1" wrap="square" lIns="90000" tIns="91425" rIns="90000"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s-ES" sz="1000" b="0" i="0" u="sng" strike="noStrike" cap="none">
                <a:solidFill>
                  <a:schemeClr val="dk2"/>
                </a:solidFill>
                <a:latin typeface="Arial"/>
                <a:ea typeface="Arial"/>
                <a:cs typeface="Arial"/>
                <a:sym typeface="Arial"/>
                <a:hlinkClick r:id="rId5">
                  <a:extLst>
                    <a:ext uri="{A12FA001-AC4F-418D-AE19-62706E023703}">
                      <ahyp:hlinkClr xmlns:ahyp="http://schemas.microsoft.com/office/drawing/2018/hyperlinkcolor" val="tx"/>
                    </a:ext>
                  </a:extLst>
                </a:hlinkClick>
              </a:rPr>
              <a:t>Free power point https://www.behance.net/</a:t>
            </a:r>
            <a:endParaRPr sz="1000" b="0" i="0" u="sng" strike="noStrike" cap="none">
              <a:solidFill>
                <a:schemeClr val="dk2"/>
              </a:solidFill>
              <a:latin typeface="Arial"/>
              <a:ea typeface="Arial"/>
              <a:cs typeface="Arial"/>
              <a:sym typeface="Arial"/>
            </a:endParaRPr>
          </a:p>
        </p:txBody>
      </p:sp>
      <p:sp>
        <p:nvSpPr>
          <p:cNvPr id="775" name="Google Shape;775;p38"/>
          <p:cNvSpPr/>
          <p:nvPr/>
        </p:nvSpPr>
        <p:spPr>
          <a:xfrm>
            <a:off x="5894587" y="4536812"/>
            <a:ext cx="2176263" cy="338524"/>
          </a:xfrm>
          <a:prstGeom prst="rect">
            <a:avLst/>
          </a:prstGeom>
          <a:noFill/>
          <a:ln>
            <a:noFill/>
          </a:ln>
        </p:spPr>
        <p:txBody>
          <a:bodyPr spcFirstLastPara="1" wrap="square" lIns="90000" tIns="91425" rIns="90000"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s-ES" sz="1000" b="0" i="1" u="sng" strike="noStrike" cap="none">
                <a:solidFill>
                  <a:schemeClr val="dk2"/>
                </a:solidFill>
                <a:latin typeface="Arial"/>
                <a:ea typeface="Arial"/>
                <a:cs typeface="Arial"/>
                <a:sym typeface="Arial"/>
                <a:hlinkClick r:id="rId6">
                  <a:extLst>
                    <a:ext uri="{A12FA001-AC4F-418D-AE19-62706E023703}">
                      <ahyp:hlinkClr xmlns:ahyp="http://schemas.microsoft.com/office/drawing/2018/hyperlinkcolor" val="tx"/>
                    </a:ext>
                  </a:extLst>
                </a:hlinkClick>
              </a:rPr>
              <a:t>Articulando el deporte </a:t>
            </a:r>
            <a:r>
              <a:rPr lang="es-ES" sz="1000" b="0" i="0" u="sng" strike="noStrike" cap="none">
                <a:solidFill>
                  <a:schemeClr val="dk2"/>
                </a:solidFill>
                <a:latin typeface="Arial"/>
                <a:ea typeface="Arial"/>
                <a:cs typeface="Arial"/>
                <a:sym typeface="Arial"/>
                <a:hlinkClick r:id="rId6">
                  <a:extLst>
                    <a:ext uri="{A12FA001-AC4F-418D-AE19-62706E023703}">
                      <ahyp:hlinkClr xmlns:ahyp="http://schemas.microsoft.com/office/drawing/2018/hyperlinkcolor" val="tx"/>
                    </a:ext>
                  </a:extLst>
                </a:hlinkClick>
              </a:rPr>
              <a:t>Congress</a:t>
            </a:r>
            <a:endParaRPr sz="1000" b="0" i="0" u="sng" strike="noStrike" cap="none">
              <a:solidFill>
                <a:schemeClr val="dk2"/>
              </a:solidFill>
              <a:latin typeface="Arial"/>
              <a:ea typeface="Arial"/>
              <a:cs typeface="Arial"/>
              <a:sym typeface="Arial"/>
            </a:endParaRPr>
          </a:p>
        </p:txBody>
      </p:sp>
      <p:sp>
        <p:nvSpPr>
          <p:cNvPr id="776" name="Google Shape;776;p3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777" name="Google Shape;777;p3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40"/>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92" name="Google Shape;792;p40"/>
          <p:cNvSpPr/>
          <p:nvPr/>
        </p:nvSpPr>
        <p:spPr>
          <a:xfrm rot="10800000" flipH="1">
            <a:off x="1753497" y="3934534"/>
            <a:ext cx="2565401" cy="52169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93" name="Google Shape;793;p40"/>
          <p:cNvSpPr/>
          <p:nvPr/>
        </p:nvSpPr>
        <p:spPr>
          <a:xfrm rot="-4894804">
            <a:off x="605915" y="1485885"/>
            <a:ext cx="1656809" cy="1772204"/>
          </a:xfrm>
          <a:prstGeom prst="wedgeEllipseCallout">
            <a:avLst>
              <a:gd name="adj1" fmla="val -16817"/>
              <a:gd name="adj2" fmla="val 56998"/>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794" name="Google Shape;794;p40"/>
          <p:cNvSpPr/>
          <p:nvPr/>
        </p:nvSpPr>
        <p:spPr>
          <a:xfrm rot="-5168739">
            <a:off x="3530438" y="1518295"/>
            <a:ext cx="1981646" cy="2188411"/>
          </a:xfrm>
          <a:prstGeom prst="wedgeEllipseCallout">
            <a:avLst>
              <a:gd name="adj1" fmla="val -15546"/>
              <a:gd name="adj2" fmla="val -59401"/>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795" name="Google Shape;795;p40"/>
          <p:cNvSpPr txBox="1"/>
          <p:nvPr/>
        </p:nvSpPr>
        <p:spPr>
          <a:xfrm>
            <a:off x="618491" y="1681710"/>
            <a:ext cx="1627200" cy="11655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It's time to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apply all this knowledge and advice to creating your own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poster.</a:t>
            </a:r>
            <a:endParaRPr sz="1400" b="0" i="0" u="none" strike="noStrike" cap="none">
              <a:solidFill>
                <a:srgbClr val="000000"/>
              </a:solidFill>
              <a:latin typeface="Arial"/>
              <a:ea typeface="Arial"/>
              <a:cs typeface="Arial"/>
              <a:sym typeface="Arial"/>
            </a:endParaRPr>
          </a:p>
        </p:txBody>
      </p:sp>
      <p:sp>
        <p:nvSpPr>
          <p:cNvPr id="796" name="Google Shape;796;p40"/>
          <p:cNvSpPr txBox="1"/>
          <p:nvPr/>
        </p:nvSpPr>
        <p:spPr>
          <a:xfrm>
            <a:off x="3638400" y="1723674"/>
            <a:ext cx="1823105" cy="165425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Think about the channel, place or platform where your poster is going to appear, and adapt both the content and the design to your audience.</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797" name="Google Shape;797;p40"/>
          <p:cNvSpPr/>
          <p:nvPr/>
        </p:nvSpPr>
        <p:spPr>
          <a:xfrm rot="10800000" flipH="1">
            <a:off x="5339122" y="3593134"/>
            <a:ext cx="2651106" cy="887236"/>
          </a:xfrm>
          <a:custGeom>
            <a:avLst/>
            <a:gdLst/>
            <a:ahLst/>
            <a:cxnLst/>
            <a:rect l="l" t="t" r="r" b="b"/>
            <a:pathLst>
              <a:path w="7760380" h="1443525" extrusionOk="0">
                <a:moveTo>
                  <a:pt x="4013809" y="5806"/>
                </a:moveTo>
                <a:cubicBezTo>
                  <a:pt x="3085494" y="-24674"/>
                  <a:pt x="1001844" y="69168"/>
                  <a:pt x="485009" y="186450"/>
                </a:cubicBezTo>
                <a:cubicBezTo>
                  <a:pt x="-31826" y="303732"/>
                  <a:pt x="-345689" y="464734"/>
                  <a:pt x="657316" y="674216"/>
                </a:cubicBezTo>
                <a:cubicBezTo>
                  <a:pt x="1660321" y="883698"/>
                  <a:pt x="5383893" y="1455268"/>
                  <a:pt x="6503039" y="1443341"/>
                </a:cubicBezTo>
                <a:cubicBezTo>
                  <a:pt x="7422740" y="1396959"/>
                  <a:pt x="7591290" y="1262361"/>
                  <a:pt x="7705433" y="1070129"/>
                </a:cubicBezTo>
                <a:cubicBezTo>
                  <a:pt x="7819576" y="877897"/>
                  <a:pt x="7803167" y="467334"/>
                  <a:pt x="7187896" y="289947"/>
                </a:cubicBezTo>
                <a:cubicBezTo>
                  <a:pt x="6572625" y="112560"/>
                  <a:pt x="4942124" y="36286"/>
                  <a:pt x="4013809" y="580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98" name="Google Shape;798;p40"/>
          <p:cNvSpPr/>
          <p:nvPr/>
        </p:nvSpPr>
        <p:spPr>
          <a:xfrm rot="-5168739">
            <a:off x="6737599" y="805981"/>
            <a:ext cx="1280231" cy="2086404"/>
          </a:xfrm>
          <a:prstGeom prst="wedgeEllipseCallout">
            <a:avLst>
              <a:gd name="adj1" fmla="val -98317"/>
              <a:gd name="adj2" fmla="val -9138"/>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799" name="Google Shape;799;p40"/>
          <p:cNvSpPr txBox="1"/>
          <p:nvPr/>
        </p:nvSpPr>
        <p:spPr>
          <a:xfrm>
            <a:off x="6458118" y="1341015"/>
            <a:ext cx="1839192" cy="103507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Let's do our sketch.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We need…</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-A-3 paper</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-Pencil and eraser</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800" name="Google Shape;800;p40"/>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3. </a:t>
            </a:r>
            <a:r>
              <a:rPr lang="es-ES" sz="2000" b="0" i="1" u="none" strike="noStrike" cap="none">
                <a:solidFill>
                  <a:srgbClr val="C00000"/>
                </a:solidFill>
                <a:latin typeface="Arial"/>
                <a:ea typeface="Arial"/>
                <a:cs typeface="Arial"/>
                <a:sym typeface="Arial"/>
              </a:rPr>
              <a:t>Saving my territory…</a:t>
            </a:r>
            <a:r>
              <a:rPr lang="es-ES" sz="2000" b="0" i="0" u="none" strike="noStrike" cap="none">
                <a:solidFill>
                  <a:srgbClr val="C00000"/>
                </a:solidFill>
                <a:latin typeface="Arial"/>
                <a:ea typeface="Arial"/>
                <a:cs typeface="Arial"/>
                <a:sym typeface="Arial"/>
              </a:rPr>
              <a:t> Create your communication poster</a:t>
            </a:r>
            <a:endParaRPr sz="2000" b="0" i="0" u="none" strike="noStrike" cap="none">
              <a:solidFill>
                <a:srgbClr val="C00000"/>
              </a:solidFill>
              <a:latin typeface="Arial"/>
              <a:ea typeface="Arial"/>
              <a:cs typeface="Arial"/>
              <a:sym typeface="Arial"/>
            </a:endParaRPr>
          </a:p>
        </p:txBody>
      </p:sp>
      <p:grpSp>
        <p:nvGrpSpPr>
          <p:cNvPr id="801" name="Google Shape;801;p40"/>
          <p:cNvGrpSpPr/>
          <p:nvPr/>
        </p:nvGrpSpPr>
        <p:grpSpPr>
          <a:xfrm>
            <a:off x="6371725" y="2749449"/>
            <a:ext cx="736858" cy="1532594"/>
            <a:chOff x="3077675" y="861691"/>
            <a:chExt cx="736858" cy="1532594"/>
          </a:xfrm>
        </p:grpSpPr>
        <p:sp>
          <p:nvSpPr>
            <p:cNvPr id="802" name="Google Shape;802;p40"/>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3" name="Google Shape;803;p40"/>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4" name="Google Shape;804;p40"/>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5" name="Google Shape;805;p40"/>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6" name="Google Shape;806;p40"/>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7" name="Google Shape;807;p40"/>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8" name="Google Shape;808;p40"/>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9" name="Google Shape;809;p40"/>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0" name="Google Shape;810;p40"/>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1" name="Google Shape;811;p40"/>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2" name="Google Shape;812;p40"/>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3" name="Google Shape;813;p40"/>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4" name="Google Shape;814;p40"/>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5" name="Google Shape;815;p40"/>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16" name="Google Shape;816;p40"/>
          <p:cNvGrpSpPr/>
          <p:nvPr/>
        </p:nvGrpSpPr>
        <p:grpSpPr>
          <a:xfrm>
            <a:off x="5612884" y="2726637"/>
            <a:ext cx="732054" cy="1463198"/>
            <a:chOff x="4212091" y="4614060"/>
            <a:chExt cx="732054" cy="1463198"/>
          </a:xfrm>
        </p:grpSpPr>
        <p:sp>
          <p:nvSpPr>
            <p:cNvPr id="817" name="Google Shape;817;p40"/>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8" name="Google Shape;818;p40"/>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9" name="Google Shape;819;p40"/>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0" name="Google Shape;820;p40"/>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1" name="Google Shape;821;p40"/>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2" name="Google Shape;822;p40"/>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3" name="Google Shape;823;p40"/>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4" name="Google Shape;824;p40"/>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5" name="Google Shape;825;p40"/>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6" name="Google Shape;826;p40"/>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27" name="Google Shape;827;p40"/>
          <p:cNvGrpSpPr/>
          <p:nvPr/>
        </p:nvGrpSpPr>
        <p:grpSpPr>
          <a:xfrm>
            <a:off x="7133532" y="2833516"/>
            <a:ext cx="786759" cy="1386575"/>
            <a:chOff x="2892615" y="3011549"/>
            <a:chExt cx="786759" cy="1386575"/>
          </a:xfrm>
        </p:grpSpPr>
        <p:sp>
          <p:nvSpPr>
            <p:cNvPr id="828" name="Google Shape;828;p40"/>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9" name="Google Shape;829;p40"/>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0" name="Google Shape;830;p40"/>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1" name="Google Shape;831;p40"/>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2" name="Google Shape;832;p40"/>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3" name="Google Shape;833;p40"/>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4" name="Google Shape;834;p40"/>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5" name="Google Shape;835;p40"/>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6" name="Google Shape;836;p40"/>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7" name="Google Shape;837;p40"/>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8" name="Google Shape;838;p40"/>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9" name="Google Shape;839;p40"/>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0" name="Google Shape;840;p40"/>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1" name="Google Shape;841;p40"/>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2" name="Google Shape;842;p40"/>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43" name="Google Shape;843;p40"/>
          <p:cNvGrpSpPr/>
          <p:nvPr/>
        </p:nvGrpSpPr>
        <p:grpSpPr>
          <a:xfrm flipH="1">
            <a:off x="2370032" y="2150749"/>
            <a:ext cx="895215" cy="2113369"/>
            <a:chOff x="450718" y="3715931"/>
            <a:chExt cx="894911" cy="2302979"/>
          </a:xfrm>
        </p:grpSpPr>
        <p:sp>
          <p:nvSpPr>
            <p:cNvPr id="844" name="Google Shape;844;p40"/>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5" name="Google Shape;845;p40"/>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6" name="Google Shape;846;p40"/>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7" name="Google Shape;847;p40"/>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8" name="Google Shape;848;p40"/>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9" name="Google Shape;849;p40"/>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50" name="Google Shape;850;p40"/>
            <p:cNvGrpSpPr/>
            <p:nvPr/>
          </p:nvGrpSpPr>
          <p:grpSpPr>
            <a:xfrm>
              <a:off x="771529" y="4909052"/>
              <a:ext cx="266446" cy="274938"/>
              <a:chOff x="771529" y="4909052"/>
              <a:chExt cx="266446" cy="274938"/>
            </a:xfrm>
          </p:grpSpPr>
          <p:sp>
            <p:nvSpPr>
              <p:cNvPr id="851" name="Google Shape;851;p40"/>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2" name="Google Shape;852;p40"/>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3" name="Google Shape;853;p40"/>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4" name="Google Shape;854;p40"/>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5" name="Google Shape;855;p40"/>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6" name="Google Shape;856;p40"/>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57" name="Google Shape;857;p40"/>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8" name="Google Shape;858;p40"/>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9" name="Google Shape;859;p40"/>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0" name="Google Shape;860;p40"/>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1" name="Google Shape;861;p40"/>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62" name="Google Shape;862;p40"/>
            <p:cNvGrpSpPr/>
            <p:nvPr/>
          </p:nvGrpSpPr>
          <p:grpSpPr>
            <a:xfrm>
              <a:off x="955342" y="4072114"/>
              <a:ext cx="43988" cy="51405"/>
              <a:chOff x="955342" y="4072114"/>
              <a:chExt cx="43988" cy="51405"/>
            </a:xfrm>
          </p:grpSpPr>
          <p:sp>
            <p:nvSpPr>
              <p:cNvPr id="863" name="Google Shape;863;p40"/>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4" name="Google Shape;864;p40"/>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5" name="Google Shape;865;p40"/>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66" name="Google Shape;866;p40"/>
            <p:cNvGrpSpPr/>
            <p:nvPr/>
          </p:nvGrpSpPr>
          <p:grpSpPr>
            <a:xfrm>
              <a:off x="786459" y="4077810"/>
              <a:ext cx="51050" cy="60226"/>
              <a:chOff x="786459" y="4077810"/>
              <a:chExt cx="51050" cy="60226"/>
            </a:xfrm>
          </p:grpSpPr>
          <p:sp>
            <p:nvSpPr>
              <p:cNvPr id="867" name="Google Shape;867;p40"/>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8" name="Google Shape;868;p40"/>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69" name="Google Shape;869;p40"/>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0" name="Google Shape;870;p40"/>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71" name="Google Shape;871;p4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872" name="Google Shape;872;p4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Google Shape;877;p4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878" name="Google Shape;878;p41"/>
          <p:cNvPicPr preferRelativeResize="0"/>
          <p:nvPr/>
        </p:nvPicPr>
        <p:blipFill rotWithShape="1">
          <a:blip r:embed="rId3">
            <a:alphaModFix/>
          </a:blip>
          <a:srcRect/>
          <a:stretch/>
        </p:blipFill>
        <p:spPr>
          <a:xfrm>
            <a:off x="5932431" y="1481185"/>
            <a:ext cx="2634796" cy="2634796"/>
          </a:xfrm>
          <a:prstGeom prst="rect">
            <a:avLst/>
          </a:prstGeom>
          <a:noFill/>
          <a:ln>
            <a:noFill/>
          </a:ln>
        </p:spPr>
      </p:pic>
      <p:sp>
        <p:nvSpPr>
          <p:cNvPr id="879" name="Google Shape;879;p41"/>
          <p:cNvSpPr txBox="1">
            <a:spLocks noGrp="1"/>
          </p:cNvSpPr>
          <p:nvPr>
            <p:ph type="body" idx="4294967295"/>
          </p:nvPr>
        </p:nvSpPr>
        <p:spPr>
          <a:xfrm>
            <a:off x="539750" y="1481175"/>
            <a:ext cx="8159100" cy="307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b="1">
                <a:solidFill>
                  <a:srgbClr val="C00000"/>
                </a:solidFill>
                <a:latin typeface="Arial"/>
                <a:ea typeface="Arial"/>
                <a:cs typeface="Arial"/>
                <a:sym typeface="Arial"/>
              </a:rPr>
              <a:t>Key ideas</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Communication means transferring knowledge in an</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t>
            </a:r>
            <a:r>
              <a:rPr lang="es-ES" sz="1400">
                <a:solidFill>
                  <a:schemeClr val="dk2"/>
                </a:solidFill>
                <a:highlight>
                  <a:srgbClr val="C8BCC0"/>
                </a:highlight>
                <a:latin typeface="Arial"/>
                <a:ea typeface="Arial"/>
                <a:cs typeface="Arial"/>
                <a:sym typeface="Arial"/>
              </a:rPr>
              <a:t>understandable and appealing way.</a:t>
            </a:r>
            <a:endParaRPr sz="1400">
              <a:solidFill>
                <a:schemeClr val="dk2"/>
              </a:solidFill>
              <a:highlight>
                <a:srgbClr val="C8BCC0"/>
              </a:highlight>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You need </a:t>
            </a:r>
            <a:r>
              <a:rPr lang="es-ES" sz="1400">
                <a:solidFill>
                  <a:schemeClr val="dk2"/>
                </a:solidFill>
                <a:highlight>
                  <a:srgbClr val="C8BCC0"/>
                </a:highlight>
                <a:latin typeface="Arial"/>
                <a:ea typeface="Arial"/>
                <a:cs typeface="Arial"/>
                <a:sym typeface="Arial"/>
              </a:rPr>
              <a:t>to think about your listener/reader</a:t>
            </a:r>
            <a:r>
              <a:rPr lang="es-ES" sz="1400">
                <a:solidFill>
                  <a:schemeClr val="dk2"/>
                </a:solidFill>
                <a:latin typeface="Arial"/>
                <a:ea typeface="Arial"/>
                <a:cs typeface="Arial"/>
                <a:sym typeface="Arial"/>
              </a:rPr>
              <a:t> to make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yourself understood.</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highlight>
                  <a:srgbClr val="C8BCC0"/>
                </a:highlight>
                <a:latin typeface="Arial"/>
                <a:ea typeface="Arial"/>
                <a:cs typeface="Arial"/>
                <a:sym typeface="Arial"/>
              </a:rPr>
              <a:t>Write correctly, accurately, clearly and interestingly.</a:t>
            </a:r>
            <a:endParaRPr sz="1400">
              <a:solidFill>
                <a:schemeClr val="dk2"/>
              </a:solidFill>
              <a:highlight>
                <a:srgbClr val="C8BCC0"/>
              </a:highlight>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Think about the content and </a:t>
            </a:r>
            <a:r>
              <a:rPr lang="es-ES" sz="1400">
                <a:solidFill>
                  <a:schemeClr val="dk2"/>
                </a:solidFill>
                <a:highlight>
                  <a:srgbClr val="C8BCC0"/>
                </a:highlight>
                <a:latin typeface="Arial"/>
                <a:ea typeface="Arial"/>
                <a:cs typeface="Arial"/>
                <a:sym typeface="Arial"/>
              </a:rPr>
              <a:t>organise</a:t>
            </a:r>
            <a:r>
              <a:rPr lang="es-ES" sz="1400">
                <a:solidFill>
                  <a:schemeClr val="dk2"/>
                </a:solidFill>
                <a:latin typeface="Arial"/>
                <a:ea typeface="Arial"/>
                <a:cs typeface="Arial"/>
                <a:sym typeface="Arial"/>
              </a:rPr>
              <a:t> it before moving on to the design.</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Write a script with the </a:t>
            </a:r>
            <a:r>
              <a:rPr lang="es-ES" sz="1400">
                <a:solidFill>
                  <a:schemeClr val="dk2"/>
                </a:solidFill>
                <a:highlight>
                  <a:srgbClr val="C8BCC0"/>
                </a:highlight>
                <a:latin typeface="Arial"/>
                <a:ea typeface="Arial"/>
                <a:cs typeface="Arial"/>
                <a:sym typeface="Arial"/>
              </a:rPr>
              <a:t>main ideas.</a:t>
            </a:r>
            <a:endParaRPr sz="1400">
              <a:solidFill>
                <a:schemeClr val="dk2"/>
              </a:solidFill>
              <a:highlight>
                <a:srgbClr val="C8BCC0"/>
              </a:highlight>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Choose an intuitive tool for the design.</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Think about the </a:t>
            </a:r>
            <a:r>
              <a:rPr lang="es-ES" sz="1400">
                <a:solidFill>
                  <a:schemeClr val="dk2"/>
                </a:solidFill>
                <a:highlight>
                  <a:srgbClr val="C8BCC0"/>
                </a:highlight>
                <a:latin typeface="Arial"/>
                <a:ea typeface="Arial"/>
                <a:cs typeface="Arial"/>
                <a:sym typeface="Arial"/>
              </a:rPr>
              <a:t>aesthetic considerations</a:t>
            </a:r>
            <a:r>
              <a:rPr lang="es-ES" sz="1400">
                <a:solidFill>
                  <a:schemeClr val="dk2"/>
                </a:solidFill>
                <a:latin typeface="Arial"/>
                <a:ea typeface="Arial"/>
                <a:cs typeface="Arial"/>
                <a:sym typeface="Arial"/>
              </a:rPr>
              <a:t>: space, colour, fonts, space/text ratio, etc.</a:t>
            </a:r>
            <a:endParaRPr sz="1400">
              <a:solidFill>
                <a:schemeClr val="dk2"/>
              </a:solidFill>
              <a:latin typeface="Arial"/>
              <a:ea typeface="Arial"/>
              <a:cs typeface="Arial"/>
              <a:sym typeface="Arial"/>
            </a:endParaRPr>
          </a:p>
          <a:p>
            <a:pPr marL="285750" lvl="0" indent="-28575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Look for examples to </a:t>
            </a:r>
            <a:r>
              <a:rPr lang="es-ES" sz="1400">
                <a:solidFill>
                  <a:schemeClr val="dk2"/>
                </a:solidFill>
                <a:highlight>
                  <a:srgbClr val="C8BCC0"/>
                </a:highlight>
                <a:latin typeface="Arial"/>
                <a:ea typeface="Arial"/>
                <a:cs typeface="Arial"/>
                <a:sym typeface="Arial"/>
              </a:rPr>
              <a:t>obtain ideas.</a:t>
            </a:r>
            <a:endParaRPr sz="1400">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80" name="Google Shape;880;p4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3. </a:t>
            </a:r>
            <a:r>
              <a:rPr lang="es-ES" sz="2000" b="0" i="1" u="none" strike="noStrike" cap="none">
                <a:solidFill>
                  <a:srgbClr val="C00000"/>
                </a:solidFill>
                <a:latin typeface="Arial"/>
                <a:ea typeface="Arial"/>
                <a:cs typeface="Arial"/>
                <a:sym typeface="Arial"/>
              </a:rPr>
              <a:t>Saving my territory…</a:t>
            </a:r>
            <a:r>
              <a:rPr lang="es-ES" sz="2000" b="0" i="0" u="none" strike="noStrike" cap="none">
                <a:solidFill>
                  <a:srgbClr val="C00000"/>
                </a:solidFill>
                <a:latin typeface="Arial"/>
                <a:ea typeface="Arial"/>
                <a:cs typeface="Arial"/>
                <a:sym typeface="Arial"/>
              </a:rPr>
              <a:t> Create your communication poster</a:t>
            </a:r>
            <a:endParaRPr sz="2000" b="0" i="0" u="none" strike="noStrike" cap="none">
              <a:solidFill>
                <a:srgbClr val="C00000"/>
              </a:solidFill>
              <a:latin typeface="Arial"/>
              <a:ea typeface="Arial"/>
              <a:cs typeface="Arial"/>
              <a:sym typeface="Arial"/>
            </a:endParaRPr>
          </a:p>
        </p:txBody>
      </p:sp>
      <p:sp>
        <p:nvSpPr>
          <p:cNvPr id="881" name="Google Shape;881;p4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882" name="Google Shape;882;p4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Google Shape;887;p4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888" name="Google Shape;888;p42"/>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FECYT. 2022. </a:t>
            </a:r>
            <a:r>
              <a:rPr lang="es-ES" sz="1400" i="1">
                <a:solidFill>
                  <a:schemeClr val="dk2"/>
                </a:solidFill>
                <a:latin typeface="Arial"/>
                <a:ea typeface="Arial"/>
                <a:cs typeface="Arial"/>
                <a:sym typeface="Arial"/>
              </a:rPr>
              <a:t>Percepción Social de la Ciencia y la Tecnología en España 2022</a:t>
            </a:r>
            <a:r>
              <a:rPr lang="es-ES" sz="1400">
                <a:solidFill>
                  <a:schemeClr val="dk2"/>
                </a:solidFill>
                <a:latin typeface="Arial"/>
                <a:ea typeface="Arial"/>
                <a:cs typeface="Arial"/>
                <a:sym typeface="Arial"/>
              </a:rPr>
              <a:t>. </a:t>
            </a:r>
            <a:r>
              <a:rPr lang="es-ES" sz="1400" u="sng">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https://www.fecyt.es/es/publicacion/percepcion-social-de-la-ciencia-y-la-tecnologia-en-espana-2022</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Hernando, M. C. (2006). Objetivos y funciones de la divulgación científica. </a:t>
            </a:r>
            <a:r>
              <a:rPr lang="es-ES" sz="1400" i="1">
                <a:solidFill>
                  <a:schemeClr val="dk2"/>
                </a:solidFill>
                <a:latin typeface="Arial"/>
                <a:ea typeface="Arial"/>
                <a:cs typeface="Arial"/>
                <a:sym typeface="Arial"/>
              </a:rPr>
              <a:t>Manual formativo de ACTA</a:t>
            </a:r>
            <a:r>
              <a:rPr lang="es-ES" sz="1400">
                <a:solidFill>
                  <a:schemeClr val="dk2"/>
                </a:solidFill>
                <a:latin typeface="Arial"/>
                <a:ea typeface="Arial"/>
                <a:cs typeface="Arial"/>
                <a:sym typeface="Arial"/>
              </a:rPr>
              <a:t>, (40), 99-106. chrome-extension://efaidnbmnnnibpcajpcglclefindmkaj/</a:t>
            </a:r>
            <a:r>
              <a:rPr lang="es-ES" sz="1400" u="sng">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https://www.acta.es/medios/articulos/comunicacion_e_informacion/040099.pdf</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González, A. D. L., &amp; Martínez, Á. G. (2021). </a:t>
            </a:r>
            <a:r>
              <a:rPr lang="es-ES" sz="1400" i="1">
                <a:solidFill>
                  <a:schemeClr val="dk2"/>
                </a:solidFill>
                <a:latin typeface="Arial"/>
                <a:ea typeface="Arial"/>
                <a:cs typeface="Arial"/>
                <a:sym typeface="Arial"/>
              </a:rPr>
              <a:t>Ciencia y Periodismo: Una es de Marte y otra es de Venus</a:t>
            </a:r>
            <a:r>
              <a:rPr lang="es-ES" sz="1400">
                <a:solidFill>
                  <a:schemeClr val="dk2"/>
                </a:solidFill>
                <a:latin typeface="Arial"/>
                <a:ea typeface="Arial"/>
                <a:cs typeface="Arial"/>
                <a:sym typeface="Arial"/>
              </a:rPr>
              <a:t>. Universidad Miguel Hernández. </a:t>
            </a:r>
            <a:r>
              <a:rPr lang="es-ES" sz="1400" u="sng">
                <a:solidFill>
                  <a:schemeClr val="dk2"/>
                </a:solidFill>
                <a:latin typeface="Arial"/>
                <a:ea typeface="Arial"/>
                <a:cs typeface="Arial"/>
                <a:sym typeface="Arial"/>
                <a:hlinkClick r:id="rId5">
                  <a:extLst>
                    <a:ext uri="{A12FA001-AC4F-418D-AE19-62706E023703}">
                      <ahyp:hlinkClr xmlns:ahyp="http://schemas.microsoft.com/office/drawing/2018/hyperlinkcolor" val="tx"/>
                    </a:ext>
                  </a:extLst>
                </a:hlinkClick>
              </a:rPr>
              <a:t>https://editorial.umh.es/2021/03/05/ciencia-y-periodismo-una-es-de-marte-y-otra-es-de-venus/</a:t>
            </a:r>
            <a:r>
              <a:rPr lang="es-ES" sz="1400">
                <a:solidFill>
                  <a:schemeClr val="dk2"/>
                </a:solidFill>
                <a:latin typeface="Arial"/>
                <a:ea typeface="Arial"/>
                <a:cs typeface="Arial"/>
                <a:sym typeface="Arial"/>
              </a:rPr>
              <a:t>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89" name="Google Shape;889;p42"/>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References</a:t>
            </a:r>
            <a:endParaRPr sz="2000" b="0" i="0" u="none" strike="noStrike" cap="none">
              <a:solidFill>
                <a:srgbClr val="C00000"/>
              </a:solidFill>
              <a:latin typeface="Arial"/>
              <a:ea typeface="Arial"/>
              <a:cs typeface="Arial"/>
              <a:sym typeface="Arial"/>
            </a:endParaRPr>
          </a:p>
        </p:txBody>
      </p:sp>
      <p:sp>
        <p:nvSpPr>
          <p:cNvPr id="890" name="Google Shape;890;p42"/>
          <p:cNvSpPr txBox="1"/>
          <p:nvPr/>
        </p:nvSpPr>
        <p:spPr>
          <a:xfrm>
            <a:off x="0" y="123824"/>
            <a:ext cx="9135900" cy="521699"/>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891" name="Google Shape;891;p4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g344f0bf17d5_0_268"/>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897" name="Google Shape;897;g344f0bf17d5_0_268"/>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ES" sz="1200" b="1" i="0" u="none" strike="noStrike" cap="none">
                <a:solidFill>
                  <a:srgbClr val="424242"/>
                </a:solidFill>
                <a:latin typeface="Arial"/>
                <a:ea typeface="Arial"/>
                <a:cs typeface="Arial"/>
                <a:sym typeface="Arial"/>
              </a:rPr>
              <a:t> © 2025 by IILP-UMH is licensed under CC BY-NC-ND 4.0. To view a copy of this license, visit </a:t>
            </a:r>
            <a:r>
              <a:rPr lang="es-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i="0" u="none" strike="noStrike" cap="none">
                <a:solidFill>
                  <a:srgbClr val="424242"/>
                </a:solidFill>
                <a:latin typeface="Arial"/>
                <a:ea typeface="Arial"/>
                <a:cs typeface="Arial"/>
                <a:sym typeface="Arial"/>
              </a:rPr>
              <a:t>Please use the following reference when citing this work:</a:t>
            </a: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i="0" u="none" strike="noStrike" cap="none">
                <a:solidFill>
                  <a:srgbClr val="424242"/>
                </a:solidFill>
                <a:latin typeface="Arial"/>
                <a:ea typeface="Arial"/>
                <a:cs typeface="Arial"/>
                <a:sym typeface="Arial"/>
              </a:rPr>
              <a:t>Name(s) and surname(s) of the signatory/ies to this document (2025). Document title. </a:t>
            </a:r>
            <a:r>
              <a:rPr lang="es-ES" sz="1200" b="1" i="1" u="none" strike="noStrike" cap="none">
                <a:solidFill>
                  <a:srgbClr val="424242"/>
                </a:solidFill>
                <a:latin typeface="Arial"/>
                <a:ea typeface="Arial"/>
                <a:cs typeface="Arial"/>
                <a:sym typeface="Arial"/>
              </a:rPr>
              <a:t>Saving My Territory</a:t>
            </a:r>
            <a:r>
              <a:rPr lang="es-ES" sz="1200" b="1" i="0" u="none" strike="noStrike" cap="none">
                <a:solidFill>
                  <a:srgbClr val="424242"/>
                </a:solidFill>
                <a:latin typeface="Arial"/>
                <a:ea typeface="Arial"/>
                <a:cs typeface="Arial"/>
                <a:sym typeface="Arial"/>
              </a:rPr>
              <a:t> Intellectual Enrichment Programme. Miguel Hernández University of Elche. Available at https://salvandomiterritorio.umh.es/</a:t>
            </a: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endParaRPr sz="1200" b="1" i="0" u="none" strike="noStrike" cap="none">
              <a:solidFill>
                <a:srgbClr val="424242"/>
              </a:solidFill>
              <a:latin typeface="Arial"/>
              <a:ea typeface="Arial"/>
              <a:cs typeface="Arial"/>
              <a:sym typeface="Arial"/>
            </a:endParaRPr>
          </a:p>
        </p:txBody>
      </p:sp>
      <p:grpSp>
        <p:nvGrpSpPr>
          <p:cNvPr id="898" name="Google Shape;898;g344f0bf17d5_0_268"/>
          <p:cNvGrpSpPr/>
          <p:nvPr/>
        </p:nvGrpSpPr>
        <p:grpSpPr>
          <a:xfrm>
            <a:off x="1560797" y="4169916"/>
            <a:ext cx="6335656" cy="594167"/>
            <a:chOff x="1280599" y="4169916"/>
            <a:chExt cx="6335656" cy="594167"/>
          </a:xfrm>
        </p:grpSpPr>
        <p:grpSp>
          <p:nvGrpSpPr>
            <p:cNvPr id="899" name="Google Shape;899;g344f0bf17d5_0_268"/>
            <p:cNvGrpSpPr/>
            <p:nvPr/>
          </p:nvGrpSpPr>
          <p:grpSpPr>
            <a:xfrm>
              <a:off x="6337375" y="4169916"/>
              <a:ext cx="1278880" cy="594167"/>
              <a:chOff x="-2844824" y="2492896"/>
              <a:chExt cx="3200400" cy="1486904"/>
            </a:xfrm>
          </p:grpSpPr>
          <p:pic>
            <p:nvPicPr>
              <p:cNvPr id="900" name="Google Shape;900;g344f0bf17d5_0_268"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901" name="Google Shape;901;g344f0bf17d5_0_268"/>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902" name="Google Shape;902;g344f0bf17d5_0_268"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903" name="Google Shape;903;g344f0bf17d5_0_268"/>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904" name="Google Shape;904;g344f0bf17d5_0_268"/>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05" name="Google Shape;905;g344f0bf17d5_0_268"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9"/>
        <p:cNvGrpSpPr/>
        <p:nvPr/>
      </p:nvGrpSpPr>
      <p:grpSpPr>
        <a:xfrm>
          <a:off x="0" y="0"/>
          <a:ext cx="0" cy="0"/>
          <a:chOff x="0" y="0"/>
          <a:chExt cx="0" cy="0"/>
        </a:xfrm>
      </p:grpSpPr>
      <p:sp>
        <p:nvSpPr>
          <p:cNvPr id="910" name="Google Shape;910;p4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11" name="Google Shape;911;p44"/>
          <p:cNvSpPr txBox="1"/>
          <p:nvPr/>
        </p:nvSpPr>
        <p:spPr>
          <a:xfrm>
            <a:off x="539750" y="90011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Scientific Communication Workshop</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800"/>
              </a:spcBef>
              <a:spcAft>
                <a:spcPts val="0"/>
              </a:spcAft>
              <a:buClr>
                <a:srgbClr val="000000"/>
              </a:buClr>
              <a:buSzPts val="4000"/>
              <a:buFont typeface="Arial"/>
              <a:buNone/>
            </a:pPr>
            <a:r>
              <a:rPr lang="es-ES" sz="4000" b="0" i="0" u="none" strike="noStrike" cap="none">
                <a:solidFill>
                  <a:schemeClr val="dk2"/>
                </a:solidFill>
                <a:latin typeface="Arial"/>
                <a:ea typeface="Arial"/>
                <a:cs typeface="Arial"/>
                <a:sym typeface="Arial"/>
              </a:rPr>
              <a:t>Thank you</a:t>
            </a:r>
            <a:endParaRPr sz="3000" b="0" i="0" u="none" strike="noStrike" cap="none">
              <a:solidFill>
                <a:srgbClr val="C00000"/>
              </a:solidFill>
              <a:latin typeface="Bebas Neue"/>
              <a:ea typeface="Bebas Neue"/>
              <a:cs typeface="Bebas Neue"/>
              <a:sym typeface="Bebas Neue"/>
            </a:endParaRPr>
          </a:p>
        </p:txBody>
      </p:sp>
      <p:grpSp>
        <p:nvGrpSpPr>
          <p:cNvPr id="912" name="Google Shape;912;p44"/>
          <p:cNvGrpSpPr/>
          <p:nvPr/>
        </p:nvGrpSpPr>
        <p:grpSpPr>
          <a:xfrm>
            <a:off x="1560797" y="4169916"/>
            <a:ext cx="6335656" cy="594167"/>
            <a:chOff x="1280599" y="4169916"/>
            <a:chExt cx="6335656" cy="594167"/>
          </a:xfrm>
        </p:grpSpPr>
        <p:grpSp>
          <p:nvGrpSpPr>
            <p:cNvPr id="913" name="Google Shape;913;p44"/>
            <p:cNvGrpSpPr/>
            <p:nvPr/>
          </p:nvGrpSpPr>
          <p:grpSpPr>
            <a:xfrm>
              <a:off x="6337375" y="4169916"/>
              <a:ext cx="1278880" cy="594167"/>
              <a:chOff x="-2844824" y="2492896"/>
              <a:chExt cx="3200400" cy="1486904"/>
            </a:xfrm>
          </p:grpSpPr>
          <p:pic>
            <p:nvPicPr>
              <p:cNvPr id="914" name="Google Shape;914;p44"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915" name="Google Shape;915;p4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916" name="Google Shape;916;p44"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917" name="Google Shape;917;p44"/>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918" name="Google Shape;918;p44"/>
          <p:cNvSpPr txBox="1"/>
          <p:nvPr/>
        </p:nvSpPr>
        <p:spPr>
          <a:xfrm>
            <a:off x="539750" y="2454616"/>
            <a:ext cx="8096250"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200" b="1" i="0" u="none" strike="noStrike" cap="none">
                <a:solidFill>
                  <a:srgbClr val="424242"/>
                </a:solidFill>
                <a:latin typeface="Arial"/>
                <a:ea typeface="Arial"/>
                <a:cs typeface="Arial"/>
                <a:sym typeface="Arial"/>
              </a:rPr>
              <a:t>Alicia de Lara González</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0" i="0" u="sng" strike="noStrike" cap="none">
                <a:solidFill>
                  <a:srgbClr val="424242"/>
                </a:solidFill>
                <a:latin typeface="Arial"/>
                <a:ea typeface="Arial"/>
                <a:cs typeface="Arial"/>
                <a:sym typeface="Arial"/>
                <a:hlinkClick r:id="rId6">
                  <a:extLst>
                    <a:ext uri="{A12FA001-AC4F-418D-AE19-62706E023703}">
                      <ahyp:hlinkClr xmlns:ahyp="http://schemas.microsoft.com/office/drawing/2018/hyperlinkcolor" val="tx"/>
                    </a:ext>
                  </a:extLst>
                </a:hlinkClick>
              </a:rPr>
              <a:t>a.lara@umh.es</a:t>
            </a:r>
            <a:r>
              <a:rPr lang="es-ES" sz="1200" b="0" i="0" u="none" strike="noStrike" cap="none">
                <a:solidFill>
                  <a:srgbClr val="424242"/>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4"/>
        <p:cNvGrpSpPr/>
        <p:nvPr/>
      </p:nvGrpSpPr>
      <p:grpSpPr>
        <a:xfrm>
          <a:off x="0" y="0"/>
          <a:ext cx="0" cy="0"/>
          <a:chOff x="0" y="0"/>
          <a:chExt cx="0" cy="0"/>
        </a:xfrm>
      </p:grpSpPr>
      <p:sp>
        <p:nvSpPr>
          <p:cNvPr id="235" name="Google Shape;235;p5"/>
          <p:cNvSpPr/>
          <p:nvPr/>
        </p:nvSpPr>
        <p:spPr>
          <a:xfrm rot="10800000">
            <a:off x="4878124" y="4216795"/>
            <a:ext cx="3726125" cy="325897"/>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6" name="Google Shape;236;p5"/>
          <p:cNvSpPr txBox="1"/>
          <p:nvPr/>
        </p:nvSpPr>
        <p:spPr>
          <a:xfrm>
            <a:off x="539750" y="900113"/>
            <a:ext cx="8096250" cy="365125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C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a:p>
            <a:pPr marL="808038" marR="0" lvl="1" indent="0" algn="l" rtl="0">
              <a:lnSpc>
                <a:spcPct val="100000"/>
              </a:lnSpc>
              <a:spcBef>
                <a:spcPts val="120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1.1. What is communication and why is it important?</a:t>
            </a:r>
            <a:endParaRPr sz="2000" b="0" i="0" u="none" strike="noStrike" cap="none">
              <a:solidFill>
                <a:srgbClr val="C00000"/>
              </a:solidFill>
              <a:latin typeface="Arial"/>
              <a:ea typeface="Arial"/>
              <a:cs typeface="Arial"/>
              <a:sym typeface="Arial"/>
            </a:endParaRPr>
          </a:p>
          <a:p>
            <a:pPr marL="808038"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1.2. How do we make a communication poster?</a:t>
            </a:r>
            <a:endParaRPr sz="2000" b="0" i="0" u="none" strike="noStrike" cap="none">
              <a:solidFill>
                <a:srgbClr val="C00000"/>
              </a:solidFill>
              <a:latin typeface="Arial"/>
              <a:ea typeface="Arial"/>
              <a:cs typeface="Arial"/>
              <a:sym typeface="Arial"/>
            </a:endParaRPr>
          </a:p>
          <a:p>
            <a:pPr marL="808038"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1.3. </a:t>
            </a:r>
            <a:r>
              <a:rPr lang="es-ES" sz="2000" b="0" i="1" u="none" strike="noStrike" cap="none">
                <a:solidFill>
                  <a:srgbClr val="C00000"/>
                </a:solidFill>
                <a:latin typeface="Arial"/>
                <a:ea typeface="Arial"/>
                <a:cs typeface="Arial"/>
                <a:sym typeface="Arial"/>
              </a:rPr>
              <a:t>Saving my territory</a:t>
            </a:r>
            <a:endParaRPr sz="2000" b="0" i="1" u="none" strike="noStrike" cap="none">
              <a:solidFill>
                <a:srgbClr val="C00000"/>
              </a:solidFill>
              <a:latin typeface="Arial"/>
              <a:ea typeface="Arial"/>
              <a:cs typeface="Arial"/>
              <a:sym typeface="Arial"/>
            </a:endParaRPr>
          </a:p>
        </p:txBody>
      </p:sp>
      <p:sp>
        <p:nvSpPr>
          <p:cNvPr id="237" name="Google Shape;237;p5"/>
          <p:cNvSpPr/>
          <p:nvPr/>
        </p:nvSpPr>
        <p:spPr>
          <a:xfrm flipH="1">
            <a:off x="4211047" y="2763604"/>
            <a:ext cx="2857501" cy="1631338"/>
          </a:xfrm>
          <a:prstGeom prst="wedgeEllipseCallout">
            <a:avLst>
              <a:gd name="adj1" fmla="val -63552"/>
              <a:gd name="adj2" fmla="val -48646"/>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38" name="Google Shape;238;p5"/>
          <p:cNvSpPr txBox="1"/>
          <p:nvPr/>
        </p:nvSpPr>
        <p:spPr>
          <a:xfrm>
            <a:off x="4238878" y="2946761"/>
            <a:ext cx="2688000" cy="1209409"/>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In this workshop, we will </a:t>
            </a:r>
            <a:br>
              <a:rPr lang="es-ES" sz="1200" b="0" i="0" u="none" strike="noStrike" cap="none">
                <a:solidFill>
                  <a:srgbClr val="000000"/>
                </a:solidFill>
                <a:latin typeface="Arial"/>
                <a:ea typeface="Arial"/>
                <a:cs typeface="Arial"/>
                <a:sym typeface="Arial"/>
              </a:rPr>
            </a:br>
            <a:r>
              <a:rPr lang="es-ES" sz="1200" b="0" i="0" u="none" strike="noStrike" cap="none">
                <a:solidFill>
                  <a:srgbClr val="000000"/>
                </a:solidFill>
                <a:latin typeface="Arial"/>
                <a:ea typeface="Arial"/>
                <a:cs typeface="Arial"/>
                <a:sym typeface="Arial"/>
              </a:rPr>
              <a:t>focus on scientific communication, and we will learn about techniques and tools to convey our research </a:t>
            </a:r>
            <a:br>
              <a:rPr lang="es-ES" sz="1200" b="0" i="0" u="none" strike="noStrike" cap="none">
                <a:solidFill>
                  <a:srgbClr val="000000"/>
                </a:solidFill>
                <a:latin typeface="Arial"/>
                <a:ea typeface="Arial"/>
                <a:cs typeface="Arial"/>
                <a:sym typeface="Arial"/>
              </a:rPr>
            </a:br>
            <a:r>
              <a:rPr lang="es-ES" sz="1200" b="0" i="0" u="none" strike="noStrike" cap="none">
                <a:solidFill>
                  <a:srgbClr val="000000"/>
                </a:solidFill>
                <a:latin typeface="Arial"/>
                <a:ea typeface="Arial"/>
                <a:cs typeface="Arial"/>
                <a:sym typeface="Arial"/>
              </a:rPr>
              <a:t>to society in a clear and understandable way.</a:t>
            </a:r>
            <a:endParaRPr sz="1200" b="0" i="0" u="none" strike="noStrike" cap="none">
              <a:solidFill>
                <a:srgbClr val="000000"/>
              </a:solidFill>
              <a:latin typeface="Arial"/>
              <a:ea typeface="Arial"/>
              <a:cs typeface="Arial"/>
              <a:sym typeface="Arial"/>
            </a:endParaRPr>
          </a:p>
        </p:txBody>
      </p:sp>
      <p:grpSp>
        <p:nvGrpSpPr>
          <p:cNvPr id="239" name="Google Shape;239;p5"/>
          <p:cNvGrpSpPr/>
          <p:nvPr/>
        </p:nvGrpSpPr>
        <p:grpSpPr>
          <a:xfrm flipH="1">
            <a:off x="7543911" y="2281573"/>
            <a:ext cx="895215" cy="2113369"/>
            <a:chOff x="450718" y="3715931"/>
            <a:chExt cx="894911" cy="2302979"/>
          </a:xfrm>
        </p:grpSpPr>
        <p:sp>
          <p:nvSpPr>
            <p:cNvPr id="240" name="Google Shape;240;p5"/>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5"/>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5"/>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5"/>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5"/>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5"/>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46" name="Google Shape;246;p5"/>
            <p:cNvGrpSpPr/>
            <p:nvPr/>
          </p:nvGrpSpPr>
          <p:grpSpPr>
            <a:xfrm>
              <a:off x="771529" y="4909052"/>
              <a:ext cx="266446" cy="274938"/>
              <a:chOff x="771529" y="4909052"/>
              <a:chExt cx="266446" cy="274938"/>
            </a:xfrm>
          </p:grpSpPr>
          <p:sp>
            <p:nvSpPr>
              <p:cNvPr id="247" name="Google Shape;247;p5"/>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5"/>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5"/>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5"/>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5"/>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5"/>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53" name="Google Shape;253;p5"/>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5"/>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5"/>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5"/>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5"/>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58" name="Google Shape;258;p5"/>
            <p:cNvGrpSpPr/>
            <p:nvPr/>
          </p:nvGrpSpPr>
          <p:grpSpPr>
            <a:xfrm>
              <a:off x="955342" y="4072114"/>
              <a:ext cx="43988" cy="51405"/>
              <a:chOff x="955342" y="4072114"/>
              <a:chExt cx="43988" cy="51405"/>
            </a:xfrm>
          </p:grpSpPr>
          <p:sp>
            <p:nvSpPr>
              <p:cNvPr id="259" name="Google Shape;259;p5"/>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5"/>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5"/>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2" name="Google Shape;262;p5"/>
            <p:cNvGrpSpPr/>
            <p:nvPr/>
          </p:nvGrpSpPr>
          <p:grpSpPr>
            <a:xfrm>
              <a:off x="786459" y="4077810"/>
              <a:ext cx="51050" cy="60226"/>
              <a:chOff x="786459" y="4077810"/>
              <a:chExt cx="51050" cy="60226"/>
            </a:xfrm>
          </p:grpSpPr>
          <p:sp>
            <p:nvSpPr>
              <p:cNvPr id="263" name="Google Shape;263;p5"/>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5"/>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65" name="Google Shape;265;p5"/>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5"/>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67" name="Google Shape;267;p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7"/>
        <p:cNvGrpSpPr/>
        <p:nvPr/>
      </p:nvGrpSpPr>
      <p:grpSpPr>
        <a:xfrm>
          <a:off x="0" y="0"/>
          <a:ext cx="0" cy="0"/>
          <a:chOff x="0" y="0"/>
          <a:chExt cx="0" cy="0"/>
        </a:xfrm>
      </p:grpSpPr>
      <p:sp>
        <p:nvSpPr>
          <p:cNvPr id="308" name="Google Shape;308;p8"/>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09" name="Google Shape;309;p8"/>
          <p:cNvSpPr/>
          <p:nvPr/>
        </p:nvSpPr>
        <p:spPr>
          <a:xfrm rot="467574">
            <a:off x="5548819" y="1531487"/>
            <a:ext cx="2155311" cy="1054935"/>
          </a:xfrm>
          <a:prstGeom prst="cloudCallout">
            <a:avLst>
              <a:gd name="adj1" fmla="val -41237"/>
              <a:gd name="adj2" fmla="val 11261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310" name="Google Shape;310;p8"/>
          <p:cNvSpPr/>
          <p:nvPr/>
        </p:nvSpPr>
        <p:spPr>
          <a:xfrm flipH="1">
            <a:off x="2736173" y="1415932"/>
            <a:ext cx="2133782" cy="1220074"/>
          </a:xfrm>
          <a:prstGeom prst="cloudCallout">
            <a:avLst>
              <a:gd name="adj1" fmla="val -65523"/>
              <a:gd name="adj2" fmla="val 87049"/>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311" name="Google Shape;311;p8"/>
          <p:cNvSpPr/>
          <p:nvPr/>
        </p:nvSpPr>
        <p:spPr>
          <a:xfrm flipH="1">
            <a:off x="871728" y="2368551"/>
            <a:ext cx="2133781" cy="1144637"/>
          </a:xfrm>
          <a:prstGeom prst="cloudCallout">
            <a:avLst>
              <a:gd name="adj1" fmla="val -116066"/>
              <a:gd name="adj2" fmla="val 1523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312" name="Google Shape;312;p8"/>
          <p:cNvSpPr/>
          <p:nvPr/>
        </p:nvSpPr>
        <p:spPr>
          <a:xfrm flipH="1">
            <a:off x="2819398" y="3550973"/>
            <a:ext cx="2438401" cy="1266630"/>
          </a:xfrm>
          <a:prstGeom prst="cloudCallout">
            <a:avLst>
              <a:gd name="adj1" fmla="val -54888"/>
              <a:gd name="adj2" fmla="val -6712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313" name="Google Shape;313;p8"/>
          <p:cNvSpPr txBox="1">
            <a:spLocks noGrp="1"/>
          </p:cNvSpPr>
          <p:nvPr>
            <p:ph type="body" idx="4294967295"/>
          </p:nvPr>
        </p:nvSpPr>
        <p:spPr>
          <a:xfrm>
            <a:off x="6039765" y="1717461"/>
            <a:ext cx="1502507" cy="589951"/>
          </a:xfrm>
          <a:prstGeom prst="rect">
            <a:avLst/>
          </a:prstGeom>
          <a:no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200">
                <a:solidFill>
                  <a:schemeClr val="dk2"/>
                </a:solidFill>
                <a:latin typeface="Arial"/>
                <a:ea typeface="Arial"/>
                <a:cs typeface="Arial"/>
                <a:sym typeface="Arial"/>
              </a:rPr>
              <a:t>Who communicates science?</a:t>
            </a:r>
            <a:endParaRPr sz="1200">
              <a:solidFill>
                <a:schemeClr val="dk2"/>
              </a:solidFill>
              <a:latin typeface="Arial"/>
              <a:ea typeface="Arial"/>
              <a:cs typeface="Arial"/>
              <a:sym typeface="Arial"/>
            </a:endParaRPr>
          </a:p>
        </p:txBody>
      </p:sp>
      <p:sp>
        <p:nvSpPr>
          <p:cNvPr id="314" name="Google Shape;314;p8"/>
          <p:cNvSpPr txBox="1"/>
          <p:nvPr/>
        </p:nvSpPr>
        <p:spPr>
          <a:xfrm>
            <a:off x="1355111" y="2653373"/>
            <a:ext cx="1555868" cy="81815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Who is it communicated to?</a:t>
            </a:r>
            <a:endParaRPr sz="1400" b="0" i="0" u="none" strike="noStrike" cap="none">
              <a:solidFill>
                <a:srgbClr val="000000"/>
              </a:solidFill>
              <a:latin typeface="Arial"/>
              <a:ea typeface="Arial"/>
              <a:cs typeface="Arial"/>
              <a:sym typeface="Arial"/>
            </a:endParaRPr>
          </a:p>
        </p:txBody>
      </p:sp>
      <p:sp>
        <p:nvSpPr>
          <p:cNvPr id="315" name="Google Shape;315;p8"/>
          <p:cNvSpPr txBox="1"/>
          <p:nvPr/>
        </p:nvSpPr>
        <p:spPr>
          <a:xfrm>
            <a:off x="3275125" y="1574425"/>
            <a:ext cx="1420500" cy="9210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What is scientific communication?</a:t>
            </a:r>
            <a:endParaRPr sz="1400" b="0" i="0" u="none" strike="noStrike" cap="none">
              <a:solidFill>
                <a:srgbClr val="000000"/>
              </a:solidFill>
              <a:latin typeface="Arial"/>
              <a:ea typeface="Arial"/>
              <a:cs typeface="Arial"/>
              <a:sym typeface="Arial"/>
            </a:endParaRPr>
          </a:p>
        </p:txBody>
      </p:sp>
      <p:sp>
        <p:nvSpPr>
          <p:cNvPr id="316" name="Google Shape;316;p8"/>
          <p:cNvSpPr txBox="1"/>
          <p:nvPr/>
        </p:nvSpPr>
        <p:spPr>
          <a:xfrm>
            <a:off x="3177408" y="3776917"/>
            <a:ext cx="1936749" cy="774446"/>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Why is it important to communicate science?</a:t>
            </a:r>
            <a:endParaRPr sz="1400" b="0" i="0" u="none" strike="noStrike" cap="none">
              <a:solidFill>
                <a:srgbClr val="000000"/>
              </a:solidFill>
              <a:latin typeface="Arial"/>
              <a:ea typeface="Arial"/>
              <a:cs typeface="Arial"/>
              <a:sym typeface="Arial"/>
            </a:endParaRPr>
          </a:p>
        </p:txBody>
      </p:sp>
      <p:pic>
        <p:nvPicPr>
          <p:cNvPr id="317" name="Google Shape;317;p8"/>
          <p:cNvPicPr preferRelativeResize="0"/>
          <p:nvPr/>
        </p:nvPicPr>
        <p:blipFill rotWithShape="1">
          <a:blip r:embed="rId3">
            <a:alphaModFix/>
          </a:blip>
          <a:srcRect/>
          <a:stretch/>
        </p:blipFill>
        <p:spPr>
          <a:xfrm>
            <a:off x="5426732" y="3046001"/>
            <a:ext cx="2676525" cy="1514475"/>
          </a:xfrm>
          <a:prstGeom prst="rect">
            <a:avLst/>
          </a:prstGeom>
          <a:noFill/>
          <a:ln>
            <a:noFill/>
          </a:ln>
        </p:spPr>
      </p:pic>
      <p:sp>
        <p:nvSpPr>
          <p:cNvPr id="318" name="Google Shape;318;p8"/>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Have you ever wondered…</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319" name="Google Shape;319;p8"/>
          <p:cNvSpPr txBox="1"/>
          <p:nvPr/>
        </p:nvSpPr>
        <p:spPr>
          <a:xfrm>
            <a:off x="5721284" y="1625490"/>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320" name="Google Shape;320;p8"/>
          <p:cNvSpPr txBox="1"/>
          <p:nvPr/>
        </p:nvSpPr>
        <p:spPr>
          <a:xfrm>
            <a:off x="2948183" y="1558884"/>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321" name="Google Shape;321;p8"/>
          <p:cNvSpPr txBox="1"/>
          <p:nvPr/>
        </p:nvSpPr>
        <p:spPr>
          <a:xfrm>
            <a:off x="1036629" y="2573932"/>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322" name="Google Shape;322;p8"/>
          <p:cNvSpPr txBox="1"/>
          <p:nvPr/>
        </p:nvSpPr>
        <p:spPr>
          <a:xfrm>
            <a:off x="2907152" y="3750507"/>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323" name="Google Shape;323;p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324" name="Google Shape;324;p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0" name="Google Shape;330;p9"/>
          <p:cNvSpPr txBox="1">
            <a:spLocks noGrp="1"/>
          </p:cNvSpPr>
          <p:nvPr>
            <p:ph type="body" idx="4294967295"/>
          </p:nvPr>
        </p:nvSpPr>
        <p:spPr>
          <a:xfrm>
            <a:off x="539748" y="1481176"/>
            <a:ext cx="8096251"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Types of scientific communication</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There are differences between experts communicating science among themselves and </a:t>
            </a:r>
            <a:r>
              <a:rPr lang="es-ES" sz="1400">
                <a:solidFill>
                  <a:schemeClr val="dk2"/>
                </a:solidFill>
                <a:highlight>
                  <a:srgbClr val="C8BCC0"/>
                </a:highlight>
                <a:latin typeface="Arial"/>
                <a:ea typeface="Arial"/>
                <a:cs typeface="Arial"/>
                <a:sym typeface="Arial"/>
              </a:rPr>
              <a:t>communicating science to the general public</a:t>
            </a:r>
            <a:r>
              <a:rPr lang="es-ES" sz="1400">
                <a:solidFill>
                  <a:schemeClr val="dk2"/>
                </a:solidFill>
                <a:latin typeface="Arial"/>
                <a:ea typeface="Arial"/>
                <a:cs typeface="Arial"/>
                <a:sym typeface="Arial"/>
              </a:rPr>
              <a:t>. In our case, communication means the second of those situations, which means it is </a:t>
            </a:r>
            <a:r>
              <a:rPr lang="es-ES" sz="1400">
                <a:solidFill>
                  <a:schemeClr val="dk2"/>
                </a:solidFill>
                <a:highlight>
                  <a:srgbClr val="C8BCC0"/>
                </a:highlight>
                <a:latin typeface="Arial"/>
                <a:ea typeface="Arial"/>
                <a:cs typeface="Arial"/>
                <a:sym typeface="Arial"/>
              </a:rPr>
              <a:t>understood by the public.</a:t>
            </a:r>
            <a:endParaRPr sz="1400">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331" name="Google Shape;331;p9"/>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332" name="Google Shape;332;p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333" name="Google Shape;333;p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9" name="Google Shape;339;p10"/>
          <p:cNvSpPr txBox="1">
            <a:spLocks noGrp="1"/>
          </p:cNvSpPr>
          <p:nvPr>
            <p:ph type="body" idx="4294967295"/>
          </p:nvPr>
        </p:nvSpPr>
        <p:spPr>
          <a:xfrm>
            <a:off x="539749" y="1481176"/>
            <a:ext cx="276789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Benefits of scientific communication</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 lot of things around us are related to science. Science helps us make better informed decisions.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340" name="Google Shape;340;p10"/>
          <p:cNvSpPr/>
          <p:nvPr/>
        </p:nvSpPr>
        <p:spPr>
          <a:xfrm flipH="1">
            <a:off x="3397250" y="4240555"/>
            <a:ext cx="5362405"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41" name="Google Shape;341;p10"/>
          <p:cNvPicPr preferRelativeResize="0"/>
          <p:nvPr/>
        </p:nvPicPr>
        <p:blipFill rotWithShape="1">
          <a:blip r:embed="rId3">
            <a:alphaModFix/>
          </a:blip>
          <a:srcRect/>
          <a:stretch/>
        </p:blipFill>
        <p:spPr>
          <a:xfrm>
            <a:off x="3608320" y="1587915"/>
            <a:ext cx="5019625" cy="2867895"/>
          </a:xfrm>
          <a:prstGeom prst="rect">
            <a:avLst/>
          </a:prstGeom>
          <a:noFill/>
          <a:ln>
            <a:noFill/>
          </a:ln>
        </p:spPr>
      </p:pic>
      <p:sp>
        <p:nvSpPr>
          <p:cNvPr id="342" name="Google Shape;342;p1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343" name="Google Shape;343;p1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344" name="Google Shape;344;p1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11"/>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50" name="Google Shape;350;p11"/>
          <p:cNvSpPr/>
          <p:nvPr/>
        </p:nvSpPr>
        <p:spPr>
          <a:xfrm flipH="1">
            <a:off x="2907899" y="4263591"/>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51" name="Google Shape;351;p11"/>
          <p:cNvSpPr/>
          <p:nvPr/>
        </p:nvSpPr>
        <p:spPr>
          <a:xfrm rot="-4894804">
            <a:off x="2201186" y="1880665"/>
            <a:ext cx="1101662" cy="1614167"/>
          </a:xfrm>
          <a:prstGeom prst="wedgeEllipseCallout">
            <a:avLst>
              <a:gd name="adj1" fmla="val 14267"/>
              <a:gd name="adj2" fmla="val 71939"/>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52" name="Google Shape;352;p11"/>
          <p:cNvSpPr txBox="1"/>
          <p:nvPr/>
        </p:nvSpPr>
        <p:spPr>
          <a:xfrm>
            <a:off x="1917306" y="2334582"/>
            <a:ext cx="1648694" cy="70307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Do you know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who these people are?</a:t>
            </a:r>
            <a:endParaRPr sz="1400" b="0" i="0" u="none" strike="noStrike" cap="none">
              <a:solidFill>
                <a:srgbClr val="000000"/>
              </a:solidFill>
              <a:latin typeface="Arial"/>
              <a:ea typeface="Arial"/>
              <a:cs typeface="Arial"/>
              <a:sym typeface="Arial"/>
            </a:endParaRPr>
          </a:p>
        </p:txBody>
      </p:sp>
      <p:grpSp>
        <p:nvGrpSpPr>
          <p:cNvPr id="353" name="Google Shape;353;p11"/>
          <p:cNvGrpSpPr/>
          <p:nvPr/>
        </p:nvGrpSpPr>
        <p:grpSpPr>
          <a:xfrm>
            <a:off x="3933076" y="2172147"/>
            <a:ext cx="810031" cy="2357350"/>
            <a:chOff x="521093" y="521373"/>
            <a:chExt cx="810031" cy="2357350"/>
          </a:xfrm>
        </p:grpSpPr>
        <p:sp>
          <p:nvSpPr>
            <p:cNvPr id="354" name="Google Shape;354;p11"/>
            <p:cNvSpPr/>
            <p:nvPr/>
          </p:nvSpPr>
          <p:spPr>
            <a:xfrm rot="10800000" flipH="1">
              <a:off x="1045873" y="1326544"/>
              <a:ext cx="193029" cy="467056"/>
            </a:xfrm>
            <a:custGeom>
              <a:avLst/>
              <a:gdLst/>
              <a:ahLst/>
              <a:cxnLst/>
              <a:rect l="l" t="t" r="r" b="b"/>
              <a:pathLst>
                <a:path w="193029" h="467056" extrusionOk="0">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11"/>
            <p:cNvSpPr/>
            <p:nvPr/>
          </p:nvSpPr>
          <p:spPr>
            <a:xfrm rot="10800000" flipH="1">
              <a:off x="1179492" y="1783692"/>
              <a:ext cx="126039" cy="225476"/>
            </a:xfrm>
            <a:custGeom>
              <a:avLst/>
              <a:gdLst/>
              <a:ahLst/>
              <a:cxnLst/>
              <a:rect l="l" t="t" r="r" b="b"/>
              <a:pathLst>
                <a:path w="126039" h="225476" extrusionOk="0">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w="95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11"/>
            <p:cNvSpPr/>
            <p:nvPr/>
          </p:nvSpPr>
          <p:spPr>
            <a:xfrm rot="10800000" flipH="1">
              <a:off x="631464" y="602471"/>
              <a:ext cx="615397" cy="677007"/>
            </a:xfrm>
            <a:custGeom>
              <a:avLst/>
              <a:gdLst/>
              <a:ahLst/>
              <a:cxnLst/>
              <a:rect l="l" t="t" r="r" b="b"/>
              <a:pathLst>
                <a:path w="615397" h="677007" extrusionOk="0">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57" name="Google Shape;357;p11"/>
            <p:cNvGrpSpPr/>
            <p:nvPr/>
          </p:nvGrpSpPr>
          <p:grpSpPr>
            <a:xfrm>
              <a:off x="1030918" y="843656"/>
              <a:ext cx="44690" cy="84425"/>
              <a:chOff x="6005690" y="1789940"/>
              <a:chExt cx="44690" cy="84425"/>
            </a:xfrm>
          </p:grpSpPr>
          <p:sp>
            <p:nvSpPr>
              <p:cNvPr id="358" name="Google Shape;358;p11"/>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11"/>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w="2045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11"/>
              <p:cNvSpPr/>
              <p:nvPr/>
            </p:nvSpPr>
            <p:spPr>
              <a:xfrm rot="10800000" flipH="1">
                <a:off x="6005690" y="1789940"/>
                <a:ext cx="44690" cy="84425"/>
              </a:xfrm>
              <a:custGeom>
                <a:avLst/>
                <a:gdLst/>
                <a:ahLst/>
                <a:cxnLst/>
                <a:rect l="l" t="t" r="r" b="b"/>
                <a:pathLst>
                  <a:path w="44690" h="84425" extrusionOk="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61" name="Google Shape;361;p11"/>
            <p:cNvGrpSpPr/>
            <p:nvPr/>
          </p:nvGrpSpPr>
          <p:grpSpPr>
            <a:xfrm>
              <a:off x="859340" y="853010"/>
              <a:ext cx="51865" cy="98914"/>
              <a:chOff x="5834112" y="1799294"/>
              <a:chExt cx="51865" cy="98914"/>
            </a:xfrm>
          </p:grpSpPr>
          <p:sp>
            <p:nvSpPr>
              <p:cNvPr id="362" name="Google Shape;362;p11"/>
              <p:cNvSpPr/>
              <p:nvPr/>
            </p:nvSpPr>
            <p:spPr>
              <a:xfrm rot="10800000" flipH="1">
                <a:off x="5846410" y="1799294"/>
                <a:ext cx="37063" cy="97969"/>
              </a:xfrm>
              <a:custGeom>
                <a:avLst/>
                <a:gdLst/>
                <a:ahLst/>
                <a:cxnLst/>
                <a:rect l="l" t="t" r="r" b="b"/>
                <a:pathLst>
                  <a:path w="37063" h="97969" extrusionOk="0">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11"/>
              <p:cNvSpPr/>
              <p:nvPr/>
            </p:nvSpPr>
            <p:spPr>
              <a:xfrm rot="10800000" flipH="1">
                <a:off x="5834112" y="1800239"/>
                <a:ext cx="51865" cy="97969"/>
              </a:xfrm>
              <a:custGeom>
                <a:avLst/>
                <a:gdLst/>
                <a:ahLst/>
                <a:cxnLst/>
                <a:rect l="l" t="t" r="r" b="b"/>
                <a:pathLst>
                  <a:path w="51865" h="97969" extrusionOk="0">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64" name="Google Shape;364;p11"/>
            <p:cNvSpPr/>
            <p:nvPr/>
          </p:nvSpPr>
          <p:spPr>
            <a:xfrm>
              <a:off x="601894" y="521373"/>
              <a:ext cx="729230" cy="890828"/>
            </a:xfrm>
            <a:custGeom>
              <a:avLst/>
              <a:gdLst/>
              <a:ahLst/>
              <a:cxnLst/>
              <a:rect l="l" t="t" r="r" b="b"/>
              <a:pathLst>
                <a:path w="729230" h="890828" extrusionOk="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11"/>
            <p:cNvSpPr/>
            <p:nvPr/>
          </p:nvSpPr>
          <p:spPr>
            <a:xfrm rot="-10421930" flipH="1">
              <a:off x="837860" y="1088363"/>
              <a:ext cx="233200" cy="54376"/>
            </a:xfrm>
            <a:custGeom>
              <a:avLst/>
              <a:gdLst/>
              <a:ahLst/>
              <a:cxnLst/>
              <a:rect l="l" t="t" r="r" b="b"/>
              <a:pathLst>
                <a:path w="157774" h="36789" extrusionOk="0">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w="164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11"/>
            <p:cNvSpPr/>
            <p:nvPr/>
          </p:nvSpPr>
          <p:spPr>
            <a:xfrm>
              <a:off x="686799" y="1266324"/>
              <a:ext cx="507092" cy="1076144"/>
            </a:xfrm>
            <a:custGeom>
              <a:avLst/>
              <a:gdLst/>
              <a:ahLst/>
              <a:cxnLst/>
              <a:rect l="l" t="t" r="r" b="b"/>
              <a:pathLst>
                <a:path w="507092" h="1076144" extrusionOk="0">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11"/>
            <p:cNvSpPr/>
            <p:nvPr/>
          </p:nvSpPr>
          <p:spPr>
            <a:xfrm rot="10800000" flipH="1">
              <a:off x="690741" y="2648181"/>
              <a:ext cx="197920" cy="230542"/>
            </a:xfrm>
            <a:custGeom>
              <a:avLst/>
              <a:gdLst/>
              <a:ahLst/>
              <a:cxnLst/>
              <a:rect l="l" t="t" r="r" b="b"/>
              <a:pathLst>
                <a:path w="197920" h="230542" extrusionOk="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11"/>
            <p:cNvSpPr/>
            <p:nvPr/>
          </p:nvSpPr>
          <p:spPr>
            <a:xfrm rot="10800000" flipH="1">
              <a:off x="835426" y="2342014"/>
              <a:ext cx="26413" cy="335880"/>
            </a:xfrm>
            <a:custGeom>
              <a:avLst/>
              <a:gdLst/>
              <a:ahLst/>
              <a:cxnLst/>
              <a:rect l="l" t="t" r="r" b="b"/>
              <a:pathLst>
                <a:path w="26413" h="335880" extrusionOk="0">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11"/>
            <p:cNvSpPr/>
            <p:nvPr/>
          </p:nvSpPr>
          <p:spPr>
            <a:xfrm rot="10800000" flipH="1">
              <a:off x="979814" y="2332152"/>
              <a:ext cx="14027" cy="323735"/>
            </a:xfrm>
            <a:custGeom>
              <a:avLst/>
              <a:gdLst/>
              <a:ahLst/>
              <a:cxnLst/>
              <a:rect l="l" t="t" r="r" b="b"/>
              <a:pathLst>
                <a:path w="14027" h="323735" extrusionOk="0">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11"/>
            <p:cNvSpPr/>
            <p:nvPr/>
          </p:nvSpPr>
          <p:spPr>
            <a:xfrm rot="10800000" flipH="1">
              <a:off x="971922" y="2623416"/>
              <a:ext cx="182983" cy="241874"/>
            </a:xfrm>
            <a:custGeom>
              <a:avLst/>
              <a:gdLst/>
              <a:ahLst/>
              <a:cxnLst/>
              <a:rect l="l" t="t" r="r" b="b"/>
              <a:pathLst>
                <a:path w="182983" h="241874" extrusionOk="0">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11"/>
            <p:cNvSpPr/>
            <p:nvPr/>
          </p:nvSpPr>
          <p:spPr>
            <a:xfrm rot="-10084814" flipH="1">
              <a:off x="596230" y="1285131"/>
              <a:ext cx="174663" cy="745808"/>
            </a:xfrm>
            <a:custGeom>
              <a:avLst/>
              <a:gdLst/>
              <a:ahLst/>
              <a:cxnLst/>
              <a:rect l="l" t="t" r="r" b="b"/>
              <a:pathLst>
                <a:path w="174663" h="745808" extrusionOk="0">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72" name="Google Shape;372;p11"/>
            <p:cNvGrpSpPr/>
            <p:nvPr/>
          </p:nvGrpSpPr>
          <p:grpSpPr>
            <a:xfrm>
              <a:off x="848714" y="1744781"/>
              <a:ext cx="272233" cy="280908"/>
              <a:chOff x="5823486" y="2691065"/>
              <a:chExt cx="272233" cy="280908"/>
            </a:xfrm>
          </p:grpSpPr>
          <p:sp>
            <p:nvSpPr>
              <p:cNvPr id="373" name="Google Shape;373;p11"/>
              <p:cNvSpPr/>
              <p:nvPr/>
            </p:nvSpPr>
            <p:spPr>
              <a:xfrm rot="-1084150" flipH="1">
                <a:off x="5853312" y="2718457"/>
                <a:ext cx="212581" cy="226125"/>
              </a:xfrm>
              <a:custGeom>
                <a:avLst/>
                <a:gdLst/>
                <a:ahLst/>
                <a:cxnLst/>
                <a:rect l="l" t="t" r="r" b="b"/>
                <a:pathLst>
                  <a:path w="212581" h="226125" extrusionOk="0">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11"/>
              <p:cNvSpPr/>
              <p:nvPr/>
            </p:nvSpPr>
            <p:spPr>
              <a:xfrm rot="-1084150" flipH="1">
                <a:off x="5931557" y="2707561"/>
                <a:ext cx="120524" cy="152036"/>
              </a:xfrm>
              <a:custGeom>
                <a:avLst/>
                <a:gdLst/>
                <a:ahLst/>
                <a:cxnLst/>
                <a:rect l="l" t="t" r="r" b="b"/>
                <a:pathLst>
                  <a:path w="120524" h="152036" extrusionOk="0">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11"/>
              <p:cNvSpPr/>
              <p:nvPr/>
            </p:nvSpPr>
            <p:spPr>
              <a:xfrm rot="-1084150" flipH="1">
                <a:off x="5875938" y="2865647"/>
                <a:ext cx="88529" cy="93269"/>
              </a:xfrm>
              <a:custGeom>
                <a:avLst/>
                <a:gdLst/>
                <a:ahLst/>
                <a:cxnLst/>
                <a:rect l="l" t="t" r="r" b="b"/>
                <a:pathLst>
                  <a:path w="88529" h="93269" extrusionOk="0">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11"/>
              <p:cNvSpPr/>
              <p:nvPr/>
            </p:nvSpPr>
            <p:spPr>
              <a:xfrm rot="-1084150" flipH="1">
                <a:off x="5940205" y="2827576"/>
                <a:ext cx="28708" cy="42593"/>
              </a:xfrm>
              <a:custGeom>
                <a:avLst/>
                <a:gdLst/>
                <a:ahLst/>
                <a:cxnLst/>
                <a:rect l="l" t="t" r="r" b="b"/>
                <a:pathLst>
                  <a:path w="28708" h="42593" extrusionOk="0">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11"/>
              <p:cNvSpPr/>
              <p:nvPr/>
            </p:nvSpPr>
            <p:spPr>
              <a:xfrm rot="9715850">
                <a:off x="5950045" y="2729747"/>
                <a:ext cx="85561" cy="108408"/>
              </a:xfrm>
              <a:custGeom>
                <a:avLst/>
                <a:gdLst/>
                <a:ahLst/>
                <a:cxnLst/>
                <a:rect l="l" t="t" r="r" b="b"/>
                <a:pathLst>
                  <a:path w="85561" h="108408" extrusionOk="0">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11"/>
              <p:cNvSpPr/>
              <p:nvPr/>
            </p:nvSpPr>
            <p:spPr>
              <a:xfrm rot="-1084150" flipH="1">
                <a:off x="5950011" y="2729760"/>
                <a:ext cx="85538" cy="108412"/>
              </a:xfrm>
              <a:custGeom>
                <a:avLst/>
                <a:gdLst/>
                <a:ahLst/>
                <a:cxnLst/>
                <a:rect l="l" t="t" r="r" b="b"/>
                <a:pathLst>
                  <a:path w="85538" h="108412" extrusionOk="0">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w="157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79" name="Google Shape;379;p11"/>
            <p:cNvSpPr/>
            <p:nvPr/>
          </p:nvSpPr>
          <p:spPr>
            <a:xfrm rot="10800000" flipH="1">
              <a:off x="797875" y="1979250"/>
              <a:ext cx="237899" cy="140862"/>
            </a:xfrm>
            <a:custGeom>
              <a:avLst/>
              <a:gdLst/>
              <a:ahLst/>
              <a:cxnLst/>
              <a:rect l="l" t="t" r="r" b="b"/>
              <a:pathLst>
                <a:path w="237899" h="140862" extrusionOk="0">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80" name="Google Shape;380;p1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381" name="Google Shape;381;p1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382" name="Google Shape;382;p1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1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88" name="Google Shape;388;p12"/>
          <p:cNvSpPr/>
          <p:nvPr/>
        </p:nvSpPr>
        <p:spPr>
          <a:xfrm>
            <a:off x="4859900" y="3699332"/>
            <a:ext cx="2797490" cy="294818"/>
          </a:xfrm>
          <a:prstGeom prst="rect">
            <a:avLst/>
          </a:prstGeom>
          <a:noFill/>
          <a:ln>
            <a:noFill/>
          </a:ln>
        </p:spPr>
        <p:txBody>
          <a:bodyPr spcFirstLastPara="1" wrap="square" lIns="90000" tIns="91425" rIns="90000"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737373"/>
                </a:solidFill>
                <a:latin typeface="Roboto"/>
                <a:ea typeface="Roboto"/>
                <a:cs typeface="Roboto"/>
                <a:sym typeface="Roboto"/>
              </a:rPr>
              <a:t>Alba Moreno / physics communicator</a:t>
            </a:r>
            <a:endParaRPr sz="1200" b="0" i="0" u="none" strike="noStrike" cap="none">
              <a:solidFill>
                <a:srgbClr val="000000"/>
              </a:solidFill>
              <a:latin typeface="Arial"/>
              <a:ea typeface="Arial"/>
              <a:cs typeface="Arial"/>
              <a:sym typeface="Arial"/>
            </a:endParaRPr>
          </a:p>
        </p:txBody>
      </p:sp>
      <p:pic>
        <p:nvPicPr>
          <p:cNvPr id="389" name="Google Shape;389;p12" descr="Por el día de la la mujer y la niña en la en la ciencia, Alba Moreno nos explica por qué nos vemos en el espejo.&#10;&#10;Ayudante producción: Andrea Vázquez&#10;Dirección de fotografía: Pascal Chahin&#10;Gaffer: Lucas Farias y Carlos Grahn&#10;Sonido: Julián Vaquera “Piru” &#10;Estilismo: Lucía Sobas&#10;Ayudante estilismo: María Sobas&#10;Maquillaje y peluquería: Alana y Juan Antonio Núñez&#10;Edición: Dani Belchi y Almudena Molero&#10;Talent manager: Loreto Quintanilla y Mari Carmen Jiménez&#10;Localización: Museum of Illusions Madrid"/>
          <p:cNvPicPr preferRelativeResize="0"/>
          <p:nvPr/>
        </p:nvPicPr>
        <p:blipFill rotWithShape="1">
          <a:blip r:embed="rId3">
            <a:alphaModFix/>
          </a:blip>
          <a:srcRect/>
          <a:stretch/>
        </p:blipFill>
        <p:spPr>
          <a:xfrm>
            <a:off x="4949750" y="1876774"/>
            <a:ext cx="3082320" cy="1733400"/>
          </a:xfrm>
          <a:prstGeom prst="rect">
            <a:avLst/>
          </a:prstGeom>
          <a:noFill/>
          <a:ln>
            <a:noFill/>
          </a:ln>
        </p:spPr>
      </p:pic>
      <p:sp>
        <p:nvSpPr>
          <p:cNvPr id="390" name="Google Shape;390;p12"/>
          <p:cNvSpPr/>
          <p:nvPr/>
        </p:nvSpPr>
        <p:spPr>
          <a:xfrm>
            <a:off x="1039214" y="3590734"/>
            <a:ext cx="2301600" cy="353400"/>
          </a:xfrm>
          <a:prstGeom prst="rect">
            <a:avLst/>
          </a:prstGeom>
          <a:noFill/>
          <a:ln>
            <a:noFill/>
          </a:ln>
        </p:spPr>
        <p:txBody>
          <a:bodyPr spcFirstLastPara="1" wrap="square" lIns="90000" tIns="91425" rIns="90000"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ES" sz="1200" b="0" i="0" u="none" strike="noStrike" cap="none">
                <a:solidFill>
                  <a:srgbClr val="737373"/>
                </a:solidFill>
                <a:latin typeface="Roboto"/>
                <a:ea typeface="Roboto"/>
                <a:cs typeface="Roboto"/>
                <a:sym typeface="Roboto"/>
              </a:rPr>
              <a:t>Big Van Ciencia / researchers and communicators</a:t>
            </a:r>
            <a:endParaRPr sz="1200" b="0" i="0" u="none" strike="noStrike" cap="none">
              <a:solidFill>
                <a:srgbClr val="000000"/>
              </a:solidFill>
              <a:latin typeface="Arial"/>
              <a:ea typeface="Arial"/>
              <a:cs typeface="Arial"/>
              <a:sym typeface="Arial"/>
            </a:endParaRPr>
          </a:p>
        </p:txBody>
      </p:sp>
      <p:pic>
        <p:nvPicPr>
          <p:cNvPr id="391" name="Google Shape;391;p12" descr="Oriol Marimon, nuestro químico de cabecera, nos cuenta cómo lo que ocurre a nuestro alrededor provoca cambios en nuestro #cerebro.&#10;&#10;Este vídeo ha sido creado por Big Van Ciencia para el proyecto Mentescopia.&#10;&#10;#shorts #bigvanciencia #saludmental #mentescopia&#10;&#10;Big Van Ciencia: Educación y formación científica con historias emocionantes&#10;http://www.bigvanciencia.com/&#10;https://twitter.com/BigVanCiencia&#10;https://www.instagram.com/bigvanciencia/?hl=es&#10;https://www.facebook.com/BigVanCiencia/"/>
          <p:cNvPicPr preferRelativeResize="0"/>
          <p:nvPr/>
        </p:nvPicPr>
        <p:blipFill rotWithShape="1">
          <a:blip r:embed="rId4">
            <a:alphaModFix/>
          </a:blip>
          <a:srcRect/>
          <a:stretch/>
        </p:blipFill>
        <p:spPr>
          <a:xfrm>
            <a:off x="1146852" y="1876774"/>
            <a:ext cx="3047400" cy="1713960"/>
          </a:xfrm>
          <a:prstGeom prst="rect">
            <a:avLst/>
          </a:prstGeom>
          <a:noFill/>
          <a:ln>
            <a:noFill/>
          </a:ln>
        </p:spPr>
      </p:pic>
      <p:sp>
        <p:nvSpPr>
          <p:cNvPr id="392" name="Google Shape;392;p1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 What is communication and why is it important?</a:t>
            </a:r>
            <a:endParaRPr sz="2000" b="0" i="0" u="none" strike="noStrike" cap="none">
              <a:solidFill>
                <a:srgbClr val="C00000"/>
              </a:solidFill>
              <a:latin typeface="Arial"/>
              <a:ea typeface="Arial"/>
              <a:cs typeface="Arial"/>
              <a:sym typeface="Arial"/>
            </a:endParaRPr>
          </a:p>
        </p:txBody>
      </p:sp>
      <p:sp>
        <p:nvSpPr>
          <p:cNvPr id="393" name="Google Shape;393;p1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2"/>
                </a:solidFill>
                <a:latin typeface="Arial"/>
                <a:ea typeface="Arial"/>
                <a:cs typeface="Arial"/>
                <a:sym typeface="Arial"/>
              </a:rPr>
              <a:t>Scientific communication</a:t>
            </a:r>
            <a:endParaRPr sz="1400" b="0" i="0" u="none" strike="noStrike" cap="none">
              <a:solidFill>
                <a:srgbClr val="000000"/>
              </a:solidFill>
              <a:latin typeface="Arial"/>
              <a:ea typeface="Arial"/>
              <a:cs typeface="Arial"/>
              <a:sym typeface="Arial"/>
            </a:endParaRPr>
          </a:p>
        </p:txBody>
      </p:sp>
      <p:sp>
        <p:nvSpPr>
          <p:cNvPr id="394" name="Google Shape;394;p1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2481</Words>
  <Application>Microsoft Office PowerPoint</Application>
  <PresentationFormat>Presentación en pantalla (16:9)</PresentationFormat>
  <Paragraphs>346</Paragraphs>
  <Slides>39</Slides>
  <Notes>39</Notes>
  <HiddenSlides>0</HiddenSlides>
  <MMClips>0</MMClips>
  <ScaleCrop>false</ScaleCrop>
  <HeadingPairs>
    <vt:vector size="6" baseType="variant">
      <vt:variant>
        <vt:lpstr>Fuentes usadas</vt:lpstr>
      </vt:variant>
      <vt:variant>
        <vt:i4>12</vt:i4>
      </vt:variant>
      <vt:variant>
        <vt:lpstr>Tema</vt:lpstr>
      </vt:variant>
      <vt:variant>
        <vt:i4>3</vt:i4>
      </vt:variant>
      <vt:variant>
        <vt:lpstr>Títulos de diapositiva</vt:lpstr>
      </vt:variant>
      <vt:variant>
        <vt:i4>39</vt:i4>
      </vt:variant>
    </vt:vector>
  </HeadingPairs>
  <TitlesOfParts>
    <vt:vector size="54" baseType="lpstr">
      <vt:lpstr>Roboto</vt:lpstr>
      <vt:lpstr>Fascinate</vt:lpstr>
      <vt:lpstr>Impact</vt:lpstr>
      <vt:lpstr>Courier New</vt:lpstr>
      <vt:lpstr>Calibri</vt:lpstr>
      <vt:lpstr>Bebas Neue</vt:lpstr>
      <vt:lpstr>Verdana</vt:lpstr>
      <vt:lpstr>Playball</vt:lpstr>
      <vt:lpstr>Lobster</vt:lpstr>
      <vt:lpstr>Arial</vt:lpstr>
      <vt:lpstr>Snowburst One</vt:lpstr>
      <vt:lpstr>Times New Roman</vt:lpstr>
      <vt:lpstr>1_Material</vt:lpstr>
      <vt:lpstr>Material</vt:lpstr>
      <vt:lpstr>Material</vt:lpstr>
      <vt:lpstr>Presentación de PowerPoint</vt:lpstr>
      <vt:lpstr>Objectives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lastModifiedBy>Begoña Ivars Nicólás</cp:lastModifiedBy>
  <cp:revision>1</cp:revision>
  <dcterms:modified xsi:type="dcterms:W3CDTF">2025-09-22T10:18:45Z</dcterms:modified>
</cp:coreProperties>
</file>